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 id="2147483774" r:id="rId8"/>
    <p:sldMasterId id="2147483814" r:id="rId9"/>
  </p:sldMasterIdLst>
  <p:notesMasterIdLst>
    <p:notesMasterId r:id="rId38"/>
  </p:notesMasterIdLst>
  <p:handoutMasterIdLst>
    <p:handoutMasterId r:id="rId39"/>
  </p:handoutMasterIdLst>
  <p:sldIdLst>
    <p:sldId id="371" r:id="rId10"/>
    <p:sldId id="372" r:id="rId11"/>
    <p:sldId id="346" r:id="rId12"/>
    <p:sldId id="347" r:id="rId13"/>
    <p:sldId id="348" r:id="rId14"/>
    <p:sldId id="351" r:id="rId15"/>
    <p:sldId id="352" r:id="rId16"/>
    <p:sldId id="353" r:id="rId17"/>
    <p:sldId id="354" r:id="rId18"/>
    <p:sldId id="355" r:id="rId19"/>
    <p:sldId id="356" r:id="rId20"/>
    <p:sldId id="370" r:id="rId21"/>
    <p:sldId id="359" r:id="rId22"/>
    <p:sldId id="365" r:id="rId23"/>
    <p:sldId id="360" r:id="rId24"/>
    <p:sldId id="361" r:id="rId25"/>
    <p:sldId id="362" r:id="rId26"/>
    <p:sldId id="363" r:id="rId27"/>
    <p:sldId id="364" r:id="rId28"/>
    <p:sldId id="357" r:id="rId29"/>
    <p:sldId id="315" r:id="rId30"/>
    <p:sldId id="366" r:id="rId31"/>
    <p:sldId id="367" r:id="rId32"/>
    <p:sldId id="368" r:id="rId33"/>
    <p:sldId id="369" r:id="rId34"/>
    <p:sldId id="326" r:id="rId35"/>
    <p:sldId id="373" r:id="rId36"/>
    <p:sldId id="301"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02" autoAdjust="0"/>
    <p:restoredTop sz="94660"/>
  </p:normalViewPr>
  <p:slideViewPr>
    <p:cSldViewPr>
      <p:cViewPr varScale="1">
        <p:scale>
          <a:sx n="87" d="100"/>
          <a:sy n="87" d="100"/>
        </p:scale>
        <p:origin x="186"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custT="1"/>
      <dgm:spPr/>
      <dgm:t>
        <a:bodyPr/>
        <a:lstStyle/>
        <a:p>
          <a:r>
            <a:rPr lang="en-US" sz="2000" b="1" dirty="0" smtClean="0"/>
            <a:t>Windows universal</a:t>
          </a:r>
          <a:endParaRPr lang="en-US" sz="2000"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custT="1"/>
      <dgm:spPr/>
      <dgm:t>
        <a:bodyPr/>
        <a:lstStyle/>
        <a:p>
          <a:r>
            <a:rPr lang="en-US" sz="1800" b="1" dirty="0" smtClean="0"/>
            <a:t>Desktop</a:t>
          </a:r>
          <a:br>
            <a:rPr lang="en-US" sz="1800" b="1" dirty="0" smtClean="0"/>
          </a:br>
          <a:r>
            <a:rPr lang="en-US" sz="1800" b="1" dirty="0" smtClean="0"/>
            <a:t>PC</a:t>
          </a:r>
          <a:endParaRPr lang="en-US" sz="1800"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custT="1"/>
      <dgm:spPr/>
      <dgm:t>
        <a:bodyPr/>
        <a:lstStyle/>
        <a:p>
          <a:r>
            <a:rPr lang="en-US" sz="1800" b="1" dirty="0" smtClean="0"/>
            <a:t>Mobile</a:t>
          </a:r>
          <a:endParaRPr lang="en-US" sz="1800"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custT="1"/>
      <dgm:spPr/>
      <dgm:t>
        <a:bodyPr/>
        <a:lstStyle/>
        <a:p>
          <a:r>
            <a:rPr lang="en-US" sz="1800" b="1" dirty="0" smtClean="0"/>
            <a:t>Xbox</a:t>
          </a:r>
          <a:endParaRPr lang="en-US" sz="1800"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custT="1"/>
      <dgm:spPr/>
      <dgm:t>
        <a:bodyPr/>
        <a:lstStyle/>
        <a:p>
          <a:r>
            <a:rPr lang="en-US" sz="1800" b="1" dirty="0" err="1" smtClean="0"/>
            <a:t>IoT</a:t>
          </a:r>
          <a:endParaRPr lang="en-US" sz="1800"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custT="1"/>
      <dgm:spPr/>
      <dgm:t>
        <a:bodyPr/>
        <a:lstStyle/>
        <a:p>
          <a:r>
            <a:rPr lang="en-US" sz="1800" b="1" dirty="0" err="1" smtClean="0"/>
            <a:t>IoT</a:t>
          </a:r>
          <a:r>
            <a:rPr lang="en-US" sz="1800" b="1" dirty="0" smtClean="0"/>
            <a:t> headless</a:t>
          </a:r>
          <a:endParaRPr lang="en-US" sz="1800"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custT="1"/>
      <dgm:spPr/>
      <dgm:t>
        <a:bodyPr/>
        <a:lstStyle/>
        <a:p>
          <a:r>
            <a:rPr lang="en-US" sz="1800" b="1" dirty="0" smtClean="0"/>
            <a:t>Surface Hub</a:t>
          </a:r>
          <a:endParaRPr lang="en-US" sz="1800"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custT="1"/>
      <dgm:spPr/>
      <dgm:t>
        <a:bodyPr/>
        <a:lstStyle/>
        <a:p>
          <a:r>
            <a:rPr lang="en-US" sz="1800" b="1" dirty="0" smtClean="0"/>
            <a:t>Holographic</a:t>
          </a:r>
          <a:endParaRPr lang="en-US" sz="1800"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14986881-105D-42CB-B5FA-6767F3F68ACE}" type="sibTrans" cxnId="{BD9A55A0-DEC5-440F-83AD-BA5D3DC6E06D}">
      <dgm:prSet/>
      <dgm:spPr/>
      <dgm:t>
        <a:bodyPr/>
        <a:lstStyle/>
        <a:p>
          <a:endParaRPr lang="en-US" b="1"/>
        </a:p>
      </dgm:t>
    </dgm:pt>
    <dgm:pt modelId="{7B4FDCD2-B788-4824-B975-7FA55B24D4A0}" type="parTrans" cxnId="{BD9A55A0-DEC5-440F-83AD-BA5D3DC6E06D}">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5E719E08-8258-4F60-8B2A-506E0647A3A2}" type="sibTrans" cxnId="{0A45298B-1C51-4652-A69E-DB2C608CBC9A}">
      <dgm:prSet/>
      <dgm:spPr/>
      <dgm:t>
        <a:bodyPr/>
        <a:lstStyle/>
        <a:p>
          <a:endParaRPr lang="en-US" b="1"/>
        </a:p>
      </dgm:t>
    </dgm:pt>
    <dgm:pt modelId="{7F58225B-D8B3-4DCF-9BF0-CE167538D7C0}" type="parTrans" cxnId="{0A45298B-1C51-4652-A69E-DB2C608CBC9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4533E127-A429-4BE7-BACF-E9EB481D3855}" type="sibTrans" cxnId="{28C4CBE3-F85D-4652-9911-6248FFEC2911}">
      <dgm:prSet/>
      <dgm:spPr/>
      <dgm:t>
        <a:bodyPr/>
        <a:lstStyle/>
        <a:p>
          <a:endParaRPr lang="en-US" b="1"/>
        </a:p>
      </dgm:t>
    </dgm:pt>
    <dgm:pt modelId="{25E0E5B6-1B82-403C-B00F-962ACDE16ABD}" type="parTrans" cxnId="{28C4CBE3-F85D-4652-9911-6248FFEC2911}">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GB"/>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custLinFactNeighborY="-4294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GB"/>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GB"/>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GB"/>
        </a:p>
      </dgm:t>
    </dgm:pt>
    <dgm:pt modelId="{E1C6FBF0-C86A-4785-AD45-A4273F8029B1}" type="pres">
      <dgm:prSet presAssocID="{56FEAB4B-2282-4825-8D26-8564F99771F0}" presName="rootConnector" presStyleLbl="node2" presStyleIdx="0" presStyleCnt="7"/>
      <dgm:spPr/>
      <dgm:t>
        <a:bodyPr/>
        <a:lstStyle/>
        <a:p>
          <a:endParaRPr lang="en-GB"/>
        </a:p>
      </dgm:t>
    </dgm:pt>
    <dgm:pt modelId="{12436366-0BC3-45BF-AF95-3589C1116744}" type="pres">
      <dgm:prSet presAssocID="{56FEAB4B-2282-4825-8D26-8564F99771F0}" presName="hierChild4" presStyleCnt="0"/>
      <dgm:spPr/>
    </dgm:pt>
    <dgm:pt modelId="{76922632-91CA-41A2-A1CC-9E75B98AD05E}" type="pres">
      <dgm:prSet presAssocID="{12C3CFE3-ADF0-4FD0-ABCA-0FE04CE1C6ED}" presName="Name37" presStyleLbl="parChTrans1D3" presStyleIdx="0" presStyleCnt="10"/>
      <dgm:spPr/>
      <dgm:t>
        <a:bodyPr/>
        <a:lstStyle/>
        <a:p>
          <a:endParaRPr lang="en-GB"/>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0" presStyleCnt="10" custScaleX="67027" custScaleY="81802" custLinFactNeighborX="-2045" custLinFactNeighborY="42946">
        <dgm:presLayoutVars>
          <dgm:chPref val="3"/>
        </dgm:presLayoutVars>
      </dgm:prSet>
      <dgm:spPr/>
      <dgm:t>
        <a:bodyPr/>
        <a:lstStyle/>
        <a:p>
          <a:endParaRPr lang="en-GB"/>
        </a:p>
      </dgm:t>
    </dgm:pt>
    <dgm:pt modelId="{CBC00049-2351-43C4-BC1B-091022B26AFB}" type="pres">
      <dgm:prSet presAssocID="{67AC68C4-B8F6-4E23-9DE3-2A4813C2E3FA}" presName="rootConnector" presStyleLbl="node3" presStyleIdx="0" presStyleCnt="10"/>
      <dgm:spPr/>
      <dgm:t>
        <a:bodyPr/>
        <a:lstStyle/>
        <a:p>
          <a:endParaRPr lang="en-GB"/>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GB"/>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GB"/>
        </a:p>
      </dgm:t>
    </dgm:pt>
    <dgm:pt modelId="{BFECE20F-6DEC-4A29-A108-6772454965E8}" type="pres">
      <dgm:prSet presAssocID="{BB6F77AD-1056-4EC6-8C1A-FC0E863CB5CC}" presName="rootConnector" presStyleLbl="node2" presStyleIdx="1" presStyleCnt="7"/>
      <dgm:spPr/>
      <dgm:t>
        <a:bodyPr/>
        <a:lstStyle/>
        <a:p>
          <a:endParaRPr lang="en-GB"/>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1" presStyleCnt="10"/>
      <dgm:spPr/>
      <dgm:t>
        <a:bodyPr/>
        <a:lstStyle/>
        <a:p>
          <a:endParaRPr lang="en-GB"/>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1" presStyleCnt="10" custScaleX="67027" custScaleY="81802" custLinFactNeighborX="-2045" custLinFactNeighborY="42946">
        <dgm:presLayoutVars>
          <dgm:chPref val="3"/>
        </dgm:presLayoutVars>
      </dgm:prSet>
      <dgm:spPr/>
      <dgm:t>
        <a:bodyPr/>
        <a:lstStyle/>
        <a:p>
          <a:endParaRPr lang="en-GB"/>
        </a:p>
      </dgm:t>
    </dgm:pt>
    <dgm:pt modelId="{2A13BC0F-3E52-4546-BBB6-87DBFF97CE35}" type="pres">
      <dgm:prSet presAssocID="{ADE7B611-4DA9-482B-AD3E-47D37E0D2E40}" presName="rootConnector" presStyleLbl="node3" presStyleIdx="1" presStyleCnt="10"/>
      <dgm:spPr/>
      <dgm:t>
        <a:bodyPr/>
        <a:lstStyle/>
        <a:p>
          <a:endParaRPr lang="en-GB"/>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2" presStyleCnt="10"/>
      <dgm:spPr/>
      <dgm:t>
        <a:bodyPr/>
        <a:lstStyle/>
        <a:p>
          <a:endParaRPr lang="en-GB"/>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2" presStyleCnt="10" custScaleX="67027" custScaleY="81802" custLinFactNeighborX="-2045" custLinFactNeighborY="42946">
        <dgm:presLayoutVars>
          <dgm:chPref val="3"/>
        </dgm:presLayoutVars>
      </dgm:prSet>
      <dgm:spPr/>
      <dgm:t>
        <a:bodyPr/>
        <a:lstStyle/>
        <a:p>
          <a:endParaRPr lang="en-GB"/>
        </a:p>
      </dgm:t>
    </dgm:pt>
    <dgm:pt modelId="{3A895F64-83EB-4F51-8C96-642000EC88F5}" type="pres">
      <dgm:prSet presAssocID="{ADB3F2E1-7E9F-42E8-9095-8287B913F240}" presName="rootConnector" presStyleLbl="node3" presStyleIdx="2" presStyleCnt="10"/>
      <dgm:spPr/>
      <dgm:t>
        <a:bodyPr/>
        <a:lstStyle/>
        <a:p>
          <a:endParaRPr lang="en-GB"/>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3" presStyleCnt="10"/>
      <dgm:spPr/>
      <dgm:t>
        <a:bodyPr/>
        <a:lstStyle/>
        <a:p>
          <a:endParaRPr lang="en-GB"/>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3" presStyleCnt="10" custScaleX="67027" custScaleY="81802" custLinFactNeighborX="-2045" custLinFactNeighborY="42946">
        <dgm:presLayoutVars>
          <dgm:chPref val="3"/>
        </dgm:presLayoutVars>
      </dgm:prSet>
      <dgm:spPr/>
      <dgm:t>
        <a:bodyPr/>
        <a:lstStyle/>
        <a:p>
          <a:endParaRPr lang="en-GB"/>
        </a:p>
      </dgm:t>
    </dgm:pt>
    <dgm:pt modelId="{8E42615D-8290-422D-B214-EE3C5A43BD33}" type="pres">
      <dgm:prSet presAssocID="{2BBDA2E3-500D-4F4E-9D79-96B7EE800291}" presName="rootConnector" presStyleLbl="node3" presStyleIdx="3" presStyleCnt="10"/>
      <dgm:spPr/>
      <dgm:t>
        <a:bodyPr/>
        <a:lstStyle/>
        <a:p>
          <a:endParaRPr lang="en-GB"/>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GB"/>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GB"/>
        </a:p>
      </dgm:t>
    </dgm:pt>
    <dgm:pt modelId="{A446443D-B05C-43E8-8641-AEC2BA931022}" type="pres">
      <dgm:prSet presAssocID="{024DB868-BF27-48FC-90A2-BC7837878362}" presName="rootConnector" presStyleLbl="node2" presStyleIdx="2" presStyleCnt="7"/>
      <dgm:spPr/>
      <dgm:t>
        <a:bodyPr/>
        <a:lstStyle/>
        <a:p>
          <a:endParaRPr lang="en-GB"/>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4" presStyleCnt="10"/>
      <dgm:spPr/>
      <dgm:t>
        <a:bodyPr/>
        <a:lstStyle/>
        <a:p>
          <a:endParaRPr lang="en-GB"/>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4" presStyleCnt="10" custScaleX="67027" custScaleY="81802" custLinFactNeighborX="-2045" custLinFactNeighborY="42946">
        <dgm:presLayoutVars>
          <dgm:chPref val="3"/>
        </dgm:presLayoutVars>
      </dgm:prSet>
      <dgm:spPr/>
      <dgm:t>
        <a:bodyPr/>
        <a:lstStyle/>
        <a:p>
          <a:endParaRPr lang="en-GB"/>
        </a:p>
      </dgm:t>
    </dgm:pt>
    <dgm:pt modelId="{EB1BCEB4-C024-40F7-8665-E2B63EC5FD4F}" type="pres">
      <dgm:prSet presAssocID="{FB810902-2CD0-4153-916F-3ED6FCEF61B9}" presName="rootConnector" presStyleLbl="node3" presStyleIdx="4" presStyleCnt="10"/>
      <dgm:spPr/>
      <dgm:t>
        <a:bodyPr/>
        <a:lstStyle/>
        <a:p>
          <a:endParaRPr lang="en-GB"/>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GB"/>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GB"/>
        </a:p>
      </dgm:t>
    </dgm:pt>
    <dgm:pt modelId="{91D82B68-28FE-4CD8-B666-2E1115184573}" type="pres">
      <dgm:prSet presAssocID="{649C8CF8-D35E-4753-8CDB-6EAABB5C1ECF}" presName="rootConnector" presStyleLbl="node2" presStyleIdx="3" presStyleCnt="7"/>
      <dgm:spPr/>
      <dgm:t>
        <a:bodyPr/>
        <a:lstStyle/>
        <a:p>
          <a:endParaRPr lang="en-GB"/>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5" presStyleCnt="10"/>
      <dgm:spPr/>
      <dgm:t>
        <a:bodyPr/>
        <a:lstStyle/>
        <a:p>
          <a:endParaRPr lang="en-GB"/>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5" presStyleCnt="10" custScaleX="67027" custScaleY="81802" custLinFactNeighborX="-2045" custLinFactNeighborY="42946">
        <dgm:presLayoutVars>
          <dgm:chPref val="3"/>
        </dgm:presLayoutVars>
      </dgm:prSet>
      <dgm:spPr/>
      <dgm:t>
        <a:bodyPr/>
        <a:lstStyle/>
        <a:p>
          <a:endParaRPr lang="en-GB"/>
        </a:p>
      </dgm:t>
    </dgm:pt>
    <dgm:pt modelId="{1118A947-73BD-4340-B309-5DE78CB30B53}" type="pres">
      <dgm:prSet presAssocID="{D6663DCB-8007-4109-9D35-B61FE32F9727}" presName="rootConnector" presStyleLbl="node3" presStyleIdx="5" presStyleCnt="10"/>
      <dgm:spPr/>
      <dgm:t>
        <a:bodyPr/>
        <a:lstStyle/>
        <a:p>
          <a:endParaRPr lang="en-GB"/>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GB"/>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GB"/>
        </a:p>
      </dgm:t>
    </dgm:pt>
    <dgm:pt modelId="{E6ECAF60-9583-4BE2-AE02-263B044EED2B}" type="pres">
      <dgm:prSet presAssocID="{282BDA18-760F-4DDE-BDDB-C188C1411ADD}" presName="rootConnector" presStyleLbl="node2" presStyleIdx="4" presStyleCnt="7"/>
      <dgm:spPr/>
      <dgm:t>
        <a:bodyPr/>
        <a:lstStyle/>
        <a:p>
          <a:endParaRPr lang="en-GB"/>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6" presStyleCnt="10"/>
      <dgm:spPr/>
      <dgm:t>
        <a:bodyPr/>
        <a:lstStyle/>
        <a:p>
          <a:endParaRPr lang="en-GB"/>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6" presStyleCnt="10" custScaleX="67027" custScaleY="81802" custLinFactNeighborX="-2045" custLinFactNeighborY="42946">
        <dgm:presLayoutVars>
          <dgm:chPref val="3"/>
        </dgm:presLayoutVars>
      </dgm:prSet>
      <dgm:spPr/>
      <dgm:t>
        <a:bodyPr/>
        <a:lstStyle/>
        <a:p>
          <a:endParaRPr lang="en-GB"/>
        </a:p>
      </dgm:t>
    </dgm:pt>
    <dgm:pt modelId="{4FB0ED4D-7AAE-4D38-B5B4-8A0013570DE0}" type="pres">
      <dgm:prSet presAssocID="{58FC4F24-1601-4ACB-94D3-094E7EAC4EFA}" presName="rootConnector" presStyleLbl="node3" presStyleIdx="6" presStyleCnt="10"/>
      <dgm:spPr/>
      <dgm:t>
        <a:bodyPr/>
        <a:lstStyle/>
        <a:p>
          <a:endParaRPr lang="en-GB"/>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7" presStyleCnt="10"/>
      <dgm:spPr/>
      <dgm:t>
        <a:bodyPr/>
        <a:lstStyle/>
        <a:p>
          <a:endParaRPr lang="en-GB"/>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7" presStyleCnt="10" custScaleX="67027" custScaleY="81802" custLinFactNeighborX="-2045" custLinFactNeighborY="42946">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7" presStyleCnt="10"/>
      <dgm:spPr/>
      <dgm:t>
        <a:bodyPr/>
        <a:lstStyle/>
        <a:p>
          <a:endParaRPr lang="en-GB"/>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GB"/>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GB"/>
        </a:p>
      </dgm:t>
    </dgm:pt>
    <dgm:pt modelId="{8446BF87-9394-4DD5-8148-D0EAFABBFE02}" type="pres">
      <dgm:prSet presAssocID="{775A88C0-CF55-4E23-A516-24F0C7A70574}" presName="rootConnector" presStyleLbl="node2" presStyleIdx="5" presStyleCnt="7"/>
      <dgm:spPr/>
      <dgm:t>
        <a:bodyPr/>
        <a:lstStyle/>
        <a:p>
          <a:endParaRPr lang="en-GB"/>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8" presStyleCnt="10"/>
      <dgm:spPr/>
      <dgm:t>
        <a:bodyPr/>
        <a:lstStyle/>
        <a:p>
          <a:endParaRPr lang="en-GB"/>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8" presStyleCnt="10" custScaleX="67027" custScaleY="81802" custLinFactNeighborX="-2045" custLinFactNeighborY="42946">
        <dgm:presLayoutVars>
          <dgm:chPref val="3"/>
        </dgm:presLayoutVars>
      </dgm:prSet>
      <dgm:spPr/>
      <dgm:t>
        <a:bodyPr/>
        <a:lstStyle/>
        <a:p>
          <a:endParaRPr lang="en-GB"/>
        </a:p>
      </dgm:t>
    </dgm:pt>
    <dgm:pt modelId="{C41F05EE-0767-4167-AB48-90F5166518FE}" type="pres">
      <dgm:prSet presAssocID="{BFB397D4-2396-4180-B631-7692F60CBB3B}" presName="rootConnector" presStyleLbl="node3" presStyleIdx="8" presStyleCnt="10"/>
      <dgm:spPr/>
      <dgm:t>
        <a:bodyPr/>
        <a:lstStyle/>
        <a:p>
          <a:endParaRPr lang="en-GB"/>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GB"/>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custScaleX="126068">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GB"/>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9" presStyleCnt="10"/>
      <dgm:spPr/>
      <dgm:t>
        <a:bodyPr/>
        <a:lstStyle/>
        <a:p>
          <a:endParaRPr lang="en-GB"/>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9" presStyleCnt="10" custScaleX="67027" custScaleY="81802" custLinFactNeighborX="-6077" custLinFactNeighborY="42946">
        <dgm:presLayoutVars>
          <dgm:chPref val="3"/>
        </dgm:presLayoutVars>
      </dgm:prSet>
      <dgm:spPr/>
      <dgm:t>
        <a:bodyPr/>
        <a:lstStyle/>
        <a:p>
          <a:endParaRPr lang="en-GB"/>
        </a:p>
      </dgm:t>
    </dgm:pt>
    <dgm:pt modelId="{B15E9E50-F5DD-4999-8613-20AB8744947E}" type="pres">
      <dgm:prSet presAssocID="{0C2FD135-4B05-4A00-A89C-33E2AB1AD40A}" presName="rootConnector" presStyleLbl="node3" presStyleIdx="9" presStyleCnt="10"/>
      <dgm:spPr/>
      <dgm:t>
        <a:bodyPr/>
        <a:lstStyle/>
        <a:p>
          <a:endParaRPr lang="en-GB"/>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8CB2C995-7AE7-4267-9BD7-4ED865FFB6D0}" type="presOf" srcId="{163DAC73-E79F-451B-9DCD-74D12241AF83}" destId="{B3372685-9000-42DA-916C-636A2888807D}" srcOrd="0" destOrd="0" presId="urn:microsoft.com/office/officeart/2005/8/layout/orgChart1"/>
    <dgm:cxn modelId="{260E992E-EC59-4B57-BE99-D8193ED5DB8F}" type="presOf" srcId="{E165F015-84C1-40FE-90EE-6A2F58A3226B}" destId="{5C1EA618-23F5-4250-8643-9EEAEBBAAECC}"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BF6530-7B9A-47F4-B53B-35C1B57996CE}" srcId="{BB6F77AD-1056-4EC6-8C1A-FC0E863CB5CC}" destId="{2BBDA2E3-500D-4F4E-9D79-96B7EE800291}" srcOrd="2" destOrd="0" parTransId="{C779DDF6-B29C-495B-B1BA-10C256F09249}" sibTransId="{3915A228-58C9-4F8B-946E-D9C0F0FD5A72}"/>
    <dgm:cxn modelId="{92DC19A9-63F7-4D09-A456-67849F882B09}" type="presOf" srcId="{649C8CF8-D35E-4753-8CDB-6EAABB5C1ECF}" destId="{91D82B68-28FE-4CD8-B666-2E1115184573}"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0A45298B-1C51-4652-A69E-DB2C608CBC9A}" srcId="{024DB868-BF27-48FC-90A2-BC7837878362}" destId="{FB810902-2CD0-4153-916F-3ED6FCEF61B9}" srcOrd="0" destOrd="0" parTransId="{7F58225B-D8B3-4DCF-9BF0-CE167538D7C0}" sibTransId="{5E719E08-8258-4F60-8B2A-506E0647A3A2}"/>
    <dgm:cxn modelId="{C54050AF-D6C0-402B-9C94-43E449E4AB88}" type="presOf" srcId="{310A77BB-15FF-4178-9580-D1957D8CAC1D}" destId="{58D00A27-55E5-4502-AD23-8BA73E06D7E3}" srcOrd="0"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294AFC49-A9DE-4C1F-B632-C7BB21C61847}" type="presOf" srcId="{649C8CF8-D35E-4753-8CDB-6EAABB5C1ECF}" destId="{015BFCA0-D7B4-4524-A9FC-58703D254F55}"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53197FA0-723F-489E-BC1A-FB7984FC08C3}" type="presOf" srcId="{BAA803AC-7148-4528-8808-A6F4DBCF1AD9}" destId="{1F24BB10-C223-4313-B27F-B22B096A44BB}"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28C4CBE3-F85D-4652-9911-6248FFEC2911}" srcId="{BB6F77AD-1056-4EC6-8C1A-FC0E863CB5CC}" destId="{ADE7B611-4DA9-482B-AD3E-47D37E0D2E40}" srcOrd="0" destOrd="0" parTransId="{25E0E5B6-1B82-403C-B00F-962ACDE16ABD}" sibTransId="{4533E127-A429-4BE7-BACF-E9EB481D3855}"/>
    <dgm:cxn modelId="{FBD9CEC2-8942-4DB7-84D5-D06950F258F6}" type="presOf" srcId="{25E0E5B6-1B82-403C-B00F-962ACDE16ABD}" destId="{1952C184-3005-45C5-8E51-D21099A9E8A1}"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DF819C62-A3ED-4B67-AD59-ABF41E7B57C4}" type="presOf" srcId="{12C3CFE3-ADF0-4FD0-ABCA-0FE04CE1C6ED}" destId="{76922632-91CA-41A2-A1CC-9E75B98AD05E}" srcOrd="0"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541A14CF-C9B8-448A-B64D-A6F0351E4807}" srcId="{282BDA18-760F-4DDE-BDDB-C188C1411ADD}" destId="{EB17A220-2E7F-4195-A32E-60D6A23B81AD}" srcOrd="1" destOrd="0" parTransId="{D5C06BE2-0860-4ACA-AD7A-7BB7801D5C2B}" sibTransId="{60C4554C-6917-4529-B64F-5EB511E95AD6}"/>
    <dgm:cxn modelId="{6FA7FCCF-393B-41E5-A2FF-B7182DF3EAE3}" srcId="{0AC8E0ED-A957-4A10-AB40-CF5AE3B65D0F}" destId="{BB6F77AD-1056-4EC6-8C1A-FC0E863CB5CC}" srcOrd="1" destOrd="0" parTransId="{503B2674-5C66-49E6-8809-99DFDADB6322}" sibTransId="{9811D383-A7F7-4952-A6EB-F32182E47397}"/>
    <dgm:cxn modelId="{787DDFD6-BD41-4E16-BD66-0F9C9A649CEA}" type="presOf" srcId="{EB17A220-2E7F-4195-A32E-60D6A23B81AD}" destId="{53B9ED1B-25B0-42A4-BC16-E11BAD79C262}" srcOrd="1"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2A130774-CB57-433F-9466-0B949DC76459}" type="presOf" srcId="{0C2FD135-4B05-4A00-A89C-33E2AB1AD40A}" destId="{8E387308-5884-476C-A86D-2081CBBA7F30}"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D493595D-D15A-4279-976B-C40FD5F3923A}" type="presOf" srcId="{282BDA18-760F-4DDE-BDDB-C188C1411ADD}" destId="{130A5726-B7CB-42EA-8D96-350A2C5D77A9}" srcOrd="0"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AC756D16-861A-4424-8511-E287E26F7889}" type="presOf" srcId="{775A88C0-CF55-4E23-A516-24F0C7A70574}" destId="{CED667BA-B54D-4657-8704-D6286F4A8733}"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B80EF1CA-77AF-45F6-821C-F48B47EF20DA}" srcId="{56FEAB4B-2282-4825-8D26-8564F99771F0}" destId="{67AC68C4-B8F6-4E23-9DE3-2A4813C2E3FA}" srcOrd="0" destOrd="0" parTransId="{12C3CFE3-ADF0-4FD0-ABCA-0FE04CE1C6ED}" sibTransId="{A24F8D2F-A515-486C-9AB3-B8F0D2E9A97F}"/>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CC15D9B0-003A-40FF-B347-69422AB5A34B}" type="presParOf" srcId="{12436366-0BC3-45BF-AF95-3589C1116744}" destId="{76922632-91CA-41A2-A1CC-9E75B98AD05E}" srcOrd="0" destOrd="0" presId="urn:microsoft.com/office/officeart/2005/8/layout/orgChart1"/>
    <dgm:cxn modelId="{FB7428F6-4411-4ECC-9585-0B0BCC2E3716}" type="presParOf" srcId="{12436366-0BC3-45BF-AF95-3589C1116744}" destId="{8D17C587-523A-4344-BA43-61E931CD1BCA}" srcOrd="1"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61092" y="2881053"/>
          <a:ext cx="166105" cy="814444"/>
        </a:xfrm>
        <a:custGeom>
          <a:avLst/>
          <a:gdLst/>
          <a:ahLst/>
          <a:cxnLst/>
          <a:rect l="0" t="0" r="0" b="0"/>
          <a:pathLst>
            <a:path>
              <a:moveTo>
                <a:pt x="0" y="0"/>
              </a:moveTo>
              <a:lnTo>
                <a:pt x="0" y="814444"/>
              </a:lnTo>
              <a:lnTo>
                <a:pt x="166105"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515337" y="1684137"/>
          <a:ext cx="4698455" cy="549745"/>
        </a:xfrm>
        <a:custGeom>
          <a:avLst/>
          <a:gdLst/>
          <a:ahLst/>
          <a:cxnLst/>
          <a:rect l="0" t="0" r="0" b="0"/>
          <a:pathLst>
            <a:path>
              <a:moveTo>
                <a:pt x="0" y="0"/>
              </a:moveTo>
              <a:lnTo>
                <a:pt x="0" y="413839"/>
              </a:lnTo>
              <a:lnTo>
                <a:pt x="4698455" y="413839"/>
              </a:lnTo>
              <a:lnTo>
                <a:pt x="4698455"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1200"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515337" y="1684137"/>
          <a:ext cx="2963599" cy="549745"/>
        </a:xfrm>
        <a:custGeom>
          <a:avLst/>
          <a:gdLst/>
          <a:ahLst/>
          <a:cxnLst/>
          <a:rect l="0" t="0" r="0" b="0"/>
          <a:pathLst>
            <a:path>
              <a:moveTo>
                <a:pt x="0" y="0"/>
              </a:moveTo>
              <a:lnTo>
                <a:pt x="0" y="413839"/>
              </a:lnTo>
              <a:lnTo>
                <a:pt x="2963599" y="413839"/>
              </a:lnTo>
              <a:lnTo>
                <a:pt x="2963599"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5048" y="2881053"/>
          <a:ext cx="167681" cy="1615653"/>
        </a:xfrm>
        <a:custGeom>
          <a:avLst/>
          <a:gdLst/>
          <a:ahLst/>
          <a:cxnLst/>
          <a:rect l="0" t="0" r="0" b="0"/>
          <a:pathLst>
            <a:path>
              <a:moveTo>
                <a:pt x="0" y="0"/>
              </a:moveTo>
              <a:lnTo>
                <a:pt x="0" y="1615653"/>
              </a:lnTo>
              <a:lnTo>
                <a:pt x="167681" y="16156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5048"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515337" y="1684137"/>
          <a:ext cx="1397447" cy="549745"/>
        </a:xfrm>
        <a:custGeom>
          <a:avLst/>
          <a:gdLst/>
          <a:ahLst/>
          <a:cxnLst/>
          <a:rect l="0" t="0" r="0" b="0"/>
          <a:pathLst>
            <a:path>
              <a:moveTo>
                <a:pt x="0" y="0"/>
              </a:moveTo>
              <a:lnTo>
                <a:pt x="0" y="413839"/>
              </a:lnTo>
              <a:lnTo>
                <a:pt x="1397447" y="413839"/>
              </a:lnTo>
              <a:lnTo>
                <a:pt x="1397447"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28896"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46632" y="1684137"/>
          <a:ext cx="168704" cy="549745"/>
        </a:xfrm>
        <a:custGeom>
          <a:avLst/>
          <a:gdLst/>
          <a:ahLst/>
          <a:cxnLst/>
          <a:rect l="0" t="0" r="0" b="0"/>
          <a:pathLst>
            <a:path>
              <a:moveTo>
                <a:pt x="168704" y="0"/>
              </a:moveTo>
              <a:lnTo>
                <a:pt x="168704"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2744"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0480" y="1684137"/>
          <a:ext cx="1734856" cy="549745"/>
        </a:xfrm>
        <a:custGeom>
          <a:avLst/>
          <a:gdLst/>
          <a:ahLst/>
          <a:cxnLst/>
          <a:rect l="0" t="0" r="0" b="0"/>
          <a:pathLst>
            <a:path>
              <a:moveTo>
                <a:pt x="1734856" y="0"/>
              </a:moveTo>
              <a:lnTo>
                <a:pt x="1734856"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593" y="2881053"/>
          <a:ext cx="167681" cy="2416863"/>
        </a:xfrm>
        <a:custGeom>
          <a:avLst/>
          <a:gdLst/>
          <a:ahLst/>
          <a:cxnLst/>
          <a:rect l="0" t="0" r="0" b="0"/>
          <a:pathLst>
            <a:path>
              <a:moveTo>
                <a:pt x="0" y="0"/>
              </a:moveTo>
              <a:lnTo>
                <a:pt x="0" y="2416863"/>
              </a:lnTo>
              <a:lnTo>
                <a:pt x="167681" y="241686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593" y="2881053"/>
          <a:ext cx="167681" cy="1615653"/>
        </a:xfrm>
        <a:custGeom>
          <a:avLst/>
          <a:gdLst/>
          <a:ahLst/>
          <a:cxnLst/>
          <a:rect l="0" t="0" r="0" b="0"/>
          <a:pathLst>
            <a:path>
              <a:moveTo>
                <a:pt x="0" y="0"/>
              </a:moveTo>
              <a:lnTo>
                <a:pt x="0" y="1615653"/>
              </a:lnTo>
              <a:lnTo>
                <a:pt x="167681" y="16156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593"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329" y="1684137"/>
          <a:ext cx="3301007" cy="549745"/>
        </a:xfrm>
        <a:custGeom>
          <a:avLst/>
          <a:gdLst/>
          <a:ahLst/>
          <a:cxnLst/>
          <a:rect l="0" t="0" r="0" b="0"/>
          <a:pathLst>
            <a:path>
              <a:moveTo>
                <a:pt x="3301007" y="0"/>
              </a:moveTo>
              <a:lnTo>
                <a:pt x="3301007"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441"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77" y="1684137"/>
          <a:ext cx="4867159" cy="549745"/>
        </a:xfrm>
        <a:custGeom>
          <a:avLst/>
          <a:gdLst/>
          <a:ahLst/>
          <a:cxnLst/>
          <a:rect l="0" t="0" r="0" b="0"/>
          <a:pathLst>
            <a:path>
              <a:moveTo>
                <a:pt x="4867159" y="0"/>
              </a:moveTo>
              <a:lnTo>
                <a:pt x="4867159"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70967" y="1036967"/>
          <a:ext cx="10688739" cy="647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Windows universal</a:t>
          </a:r>
          <a:endParaRPr lang="en-US" sz="2000" b="1" kern="1200" dirty="0"/>
        </a:p>
      </dsp:txBody>
      <dsp:txXfrm>
        <a:off x="170967" y="1036967"/>
        <a:ext cx="10688739" cy="647170"/>
      </dsp:txXfrm>
    </dsp:sp>
    <dsp:sp modelId="{52814F0A-6D45-4178-9AEC-C1B432E6511F}">
      <dsp:nvSpPr>
        <dsp:cNvPr id="0" name=""/>
        <dsp:cNvSpPr/>
      </dsp:nvSpPr>
      <dsp:spPr>
        <a:xfrm>
          <a:off x="1007"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Desktop</a:t>
          </a:r>
          <a:br>
            <a:rPr lang="en-US" sz="1800" b="1" kern="1200" dirty="0" smtClean="0"/>
          </a:br>
          <a:r>
            <a:rPr lang="en-US" sz="1800" b="1" kern="1200" dirty="0" smtClean="0"/>
            <a:t>PC</a:t>
          </a:r>
          <a:endParaRPr lang="en-US" sz="1800" b="1" kern="1200" dirty="0"/>
        </a:p>
      </dsp:txBody>
      <dsp:txXfrm>
        <a:off x="1007" y="2233882"/>
        <a:ext cx="1294340" cy="647170"/>
      </dsp:txXfrm>
    </dsp:sp>
    <dsp:sp modelId="{C5B07D43-9EE9-4854-9D4F-E8DAF99ED14C}">
      <dsp:nvSpPr>
        <dsp:cNvPr id="0" name=""/>
        <dsp:cNvSpPr/>
      </dsp:nvSpPr>
      <dsp:spPr>
        <a:xfrm>
          <a:off x="298123"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2 in 1</a:t>
          </a:r>
          <a:endParaRPr lang="en-US" sz="1100" b="1" kern="1200" dirty="0"/>
        </a:p>
      </dsp:txBody>
      <dsp:txXfrm>
        <a:off x="298123" y="3430798"/>
        <a:ext cx="867557" cy="529398"/>
      </dsp:txXfrm>
    </dsp:sp>
    <dsp:sp modelId="{D1B9F142-2140-4775-A9B0-17DC12813460}">
      <dsp:nvSpPr>
        <dsp:cNvPr id="0" name=""/>
        <dsp:cNvSpPr/>
      </dsp:nvSpPr>
      <dsp:spPr>
        <a:xfrm>
          <a:off x="1567159"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Mobile</a:t>
          </a:r>
          <a:endParaRPr lang="en-US" sz="1800" b="1" kern="1200" dirty="0"/>
        </a:p>
      </dsp:txBody>
      <dsp:txXfrm>
        <a:off x="1567159" y="2233882"/>
        <a:ext cx="1294340" cy="647170"/>
      </dsp:txXfrm>
    </dsp:sp>
    <dsp:sp modelId="{55371FD5-665B-4201-BD8E-AF69B9DDD1CB}">
      <dsp:nvSpPr>
        <dsp:cNvPr id="0" name=""/>
        <dsp:cNvSpPr/>
      </dsp:nvSpPr>
      <dsp:spPr>
        <a:xfrm>
          <a:off x="1864274"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Tablet</a:t>
          </a:r>
          <a:endParaRPr lang="en-US" sz="1100" b="1" kern="1200" dirty="0"/>
        </a:p>
      </dsp:txBody>
      <dsp:txXfrm>
        <a:off x="1864274" y="3430798"/>
        <a:ext cx="867557" cy="529398"/>
      </dsp:txXfrm>
    </dsp:sp>
    <dsp:sp modelId="{76560BC8-D748-4DCD-A613-3CD910968CC8}">
      <dsp:nvSpPr>
        <dsp:cNvPr id="0" name=""/>
        <dsp:cNvSpPr/>
      </dsp:nvSpPr>
      <dsp:spPr>
        <a:xfrm>
          <a:off x="1864274" y="423200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Phablet</a:t>
          </a:r>
          <a:endParaRPr lang="en-US" sz="1100" b="1" kern="1200" dirty="0"/>
        </a:p>
      </dsp:txBody>
      <dsp:txXfrm>
        <a:off x="1864274" y="4232007"/>
        <a:ext cx="867557" cy="529398"/>
      </dsp:txXfrm>
    </dsp:sp>
    <dsp:sp modelId="{7A7C9D79-9CDD-429F-BCDF-8F5D6271BB35}">
      <dsp:nvSpPr>
        <dsp:cNvPr id="0" name=""/>
        <dsp:cNvSpPr/>
      </dsp:nvSpPr>
      <dsp:spPr>
        <a:xfrm>
          <a:off x="1864274" y="503321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Phone</a:t>
          </a:r>
          <a:endParaRPr lang="en-US" sz="1100" b="1" kern="1200" dirty="0"/>
        </a:p>
      </dsp:txBody>
      <dsp:txXfrm>
        <a:off x="1864274" y="5033217"/>
        <a:ext cx="867557" cy="529398"/>
      </dsp:txXfrm>
    </dsp:sp>
    <dsp:sp modelId="{3BBDBC3E-68A9-4B8B-AF79-06C1BDDF1359}">
      <dsp:nvSpPr>
        <dsp:cNvPr id="0" name=""/>
        <dsp:cNvSpPr/>
      </dsp:nvSpPr>
      <dsp:spPr>
        <a:xfrm>
          <a:off x="3133310"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Xbox</a:t>
          </a:r>
          <a:endParaRPr lang="en-US" sz="1800" b="1" kern="1200" dirty="0"/>
        </a:p>
      </dsp:txBody>
      <dsp:txXfrm>
        <a:off x="3133310" y="2233882"/>
        <a:ext cx="1294340" cy="647170"/>
      </dsp:txXfrm>
    </dsp:sp>
    <dsp:sp modelId="{310AF326-395C-4B5A-A52C-A84139AEE262}">
      <dsp:nvSpPr>
        <dsp:cNvPr id="0" name=""/>
        <dsp:cNvSpPr/>
      </dsp:nvSpPr>
      <dsp:spPr>
        <a:xfrm>
          <a:off x="3430426"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Xbox</a:t>
          </a:r>
          <a:endParaRPr lang="en-US" sz="1100" b="1" kern="1200" dirty="0"/>
        </a:p>
      </dsp:txBody>
      <dsp:txXfrm>
        <a:off x="3430426" y="3430798"/>
        <a:ext cx="867557" cy="529398"/>
      </dsp:txXfrm>
    </dsp:sp>
    <dsp:sp modelId="{015BFCA0-D7B4-4524-A9FC-58703D254F55}">
      <dsp:nvSpPr>
        <dsp:cNvPr id="0" name=""/>
        <dsp:cNvSpPr/>
      </dsp:nvSpPr>
      <dsp:spPr>
        <a:xfrm>
          <a:off x="4699462"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IoT</a:t>
          </a:r>
          <a:endParaRPr lang="en-US" sz="1800" b="1" kern="1200" dirty="0"/>
        </a:p>
      </dsp:txBody>
      <dsp:txXfrm>
        <a:off x="4699462" y="2233882"/>
        <a:ext cx="1294340" cy="647170"/>
      </dsp:txXfrm>
    </dsp:sp>
    <dsp:sp modelId="{577A8D08-77DF-422B-B624-039EB27CBBDD}">
      <dsp:nvSpPr>
        <dsp:cNvPr id="0" name=""/>
        <dsp:cNvSpPr/>
      </dsp:nvSpPr>
      <dsp:spPr>
        <a:xfrm>
          <a:off x="4996578"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Band</a:t>
          </a:r>
          <a:endParaRPr lang="en-US" sz="1100" b="1" kern="1200" dirty="0"/>
        </a:p>
      </dsp:txBody>
      <dsp:txXfrm>
        <a:off x="4996578" y="3430798"/>
        <a:ext cx="867557" cy="529398"/>
      </dsp:txXfrm>
    </dsp:sp>
    <dsp:sp modelId="{130A5726-B7CB-42EA-8D96-350A2C5D77A9}">
      <dsp:nvSpPr>
        <dsp:cNvPr id="0" name=""/>
        <dsp:cNvSpPr/>
      </dsp:nvSpPr>
      <dsp:spPr>
        <a:xfrm>
          <a:off x="6265614"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IoT</a:t>
          </a:r>
          <a:r>
            <a:rPr lang="en-US" sz="1800" b="1" kern="1200" dirty="0" smtClean="0"/>
            <a:t> headless</a:t>
          </a:r>
          <a:endParaRPr lang="en-US" sz="1800" b="1" kern="1200" dirty="0"/>
        </a:p>
      </dsp:txBody>
      <dsp:txXfrm>
        <a:off x="6265614" y="2233882"/>
        <a:ext cx="1294340" cy="647170"/>
      </dsp:txXfrm>
    </dsp:sp>
    <dsp:sp modelId="{209EA2A0-2FC8-4C66-ADB3-CFD62EB58D22}">
      <dsp:nvSpPr>
        <dsp:cNvPr id="0" name=""/>
        <dsp:cNvSpPr/>
      </dsp:nvSpPr>
      <dsp:spPr>
        <a:xfrm>
          <a:off x="6562730"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Raspberry Pi</a:t>
          </a:r>
          <a:endParaRPr lang="en-US" sz="1100" b="1" kern="1200" dirty="0"/>
        </a:p>
      </dsp:txBody>
      <dsp:txXfrm>
        <a:off x="6562730" y="3430798"/>
        <a:ext cx="867557" cy="529398"/>
      </dsp:txXfrm>
    </dsp:sp>
    <dsp:sp modelId="{B3C86468-A461-40A6-99BD-FE6C9A9B679C}">
      <dsp:nvSpPr>
        <dsp:cNvPr id="0" name=""/>
        <dsp:cNvSpPr/>
      </dsp:nvSpPr>
      <dsp:spPr>
        <a:xfrm>
          <a:off x="6562730" y="423200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Home Automation</a:t>
          </a:r>
          <a:endParaRPr lang="en-US" sz="1100" b="1" kern="1200" dirty="0"/>
        </a:p>
      </dsp:txBody>
      <dsp:txXfrm>
        <a:off x="6562730" y="4232007"/>
        <a:ext cx="867557" cy="529398"/>
      </dsp:txXfrm>
    </dsp:sp>
    <dsp:sp modelId="{CED667BA-B54D-4657-8704-D6286F4A8733}">
      <dsp:nvSpPr>
        <dsp:cNvPr id="0" name=""/>
        <dsp:cNvSpPr/>
      </dsp:nvSpPr>
      <dsp:spPr>
        <a:xfrm>
          <a:off x="7831765"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Surface Hub</a:t>
          </a:r>
          <a:endParaRPr lang="en-US" sz="1800" b="1" kern="1200" dirty="0"/>
        </a:p>
      </dsp:txBody>
      <dsp:txXfrm>
        <a:off x="7831765" y="2233882"/>
        <a:ext cx="1294340" cy="647170"/>
      </dsp:txXfrm>
    </dsp:sp>
    <dsp:sp modelId="{0165315F-5017-48A8-A4EA-EB23A9CBFD1B}">
      <dsp:nvSpPr>
        <dsp:cNvPr id="0" name=""/>
        <dsp:cNvSpPr/>
      </dsp:nvSpPr>
      <dsp:spPr>
        <a:xfrm>
          <a:off x="8128881"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Surface Hub</a:t>
          </a:r>
          <a:endParaRPr lang="en-US" sz="1100" b="1" kern="1200" dirty="0"/>
        </a:p>
      </dsp:txBody>
      <dsp:txXfrm>
        <a:off x="8128881" y="3430798"/>
        <a:ext cx="867557" cy="529398"/>
      </dsp:txXfrm>
    </dsp:sp>
    <dsp:sp modelId="{AFB86023-1A5B-4676-B990-1065FD3F5EB0}">
      <dsp:nvSpPr>
        <dsp:cNvPr id="0" name=""/>
        <dsp:cNvSpPr/>
      </dsp:nvSpPr>
      <dsp:spPr>
        <a:xfrm>
          <a:off x="9397917" y="2233882"/>
          <a:ext cx="1631748"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Holographic</a:t>
          </a:r>
          <a:endParaRPr lang="en-US" sz="1800" b="1" kern="1200" dirty="0"/>
        </a:p>
      </dsp:txBody>
      <dsp:txXfrm>
        <a:off x="9397917" y="2233882"/>
        <a:ext cx="1631748" cy="647170"/>
      </dsp:txXfrm>
    </dsp:sp>
    <dsp:sp modelId="{8E387308-5884-476C-A86D-2081CBBA7F30}">
      <dsp:nvSpPr>
        <dsp:cNvPr id="0" name=""/>
        <dsp:cNvSpPr/>
      </dsp:nvSpPr>
      <dsp:spPr>
        <a:xfrm>
          <a:off x="9727197"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HoloLens</a:t>
          </a:r>
          <a:endParaRPr lang="en-US" sz="1100" b="1" kern="1200" dirty="0"/>
        </a:p>
      </dsp:txBody>
      <dsp:txXfrm>
        <a:off x="9727197" y="3430798"/>
        <a:ext cx="867557" cy="5293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07.12.2015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07.12.2015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2</a:t>
            </a:fld>
            <a:endParaRPr lang="en-US" dirty="0">
              <a:solidFill>
                <a:prstClr val="black"/>
              </a:solidFill>
              <a:latin typeface="Arial"/>
            </a:endParaRPr>
          </a:p>
        </p:txBody>
      </p:sp>
    </p:spTree>
    <p:extLst>
      <p:ext uri="{BB962C8B-B14F-4D97-AF65-F5344CB8AC3E}">
        <p14:creationId xmlns:p14="http://schemas.microsoft.com/office/powerpoint/2010/main" val="253104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097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0692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36344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25</a:t>
            </a:fld>
            <a:endParaRPr lang="en-US"/>
          </a:p>
        </p:txBody>
      </p:sp>
    </p:spTree>
    <p:extLst>
      <p:ext uri="{BB962C8B-B14F-4D97-AF65-F5344CB8AC3E}">
        <p14:creationId xmlns:p14="http://schemas.microsoft.com/office/powerpoint/2010/main" val="63080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12/7/2015 12:25 AM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28</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UWP apps may run on a variety of different systems with different screen resolutions. To make your job of creating an adaptive UI that looks great on all systems easier,</a:t>
            </a:r>
            <a:r>
              <a:rPr lang="en-GB" baseline="0" dirty="0" smtClean="0"/>
              <a:t> we’ve implemented a unified layout system based on ‘effective pixels’.</a:t>
            </a:r>
            <a:endParaRPr lang="en-GB" dirty="0" smtClean="0"/>
          </a:p>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936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765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125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6958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81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927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100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12/7/2015 12:25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430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37968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2723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65599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62579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3989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00862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3591235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51799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426404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61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20902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035414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642351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2654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03610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6414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3132138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594200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9487525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120590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4781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7784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808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73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73672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3994654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917809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8498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3058281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431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09930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8118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8203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878090773"/>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985420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034195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76514318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8675214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1688632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769607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74139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48430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33767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193553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383502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523812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249780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27201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53141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6017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207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11522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59698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789478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29824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314327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0366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039732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029617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374602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07777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615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618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016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97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01360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3397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12/7/2015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644814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94993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0693071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257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12/7/2015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image" Target="../media/image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20.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image" Target="../media/image6.png"/><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theme" Target="../theme/theme6.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98087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8745048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7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en-US" sz="4000" dirty="0" smtClean="0"/>
              <a:t>Universal Application Development on Windows Platform for Beginners</a:t>
            </a:r>
            <a:r>
              <a:rPr lang="en-US" sz="4000" dirty="0" smtClean="0"/>
              <a:t/>
            </a:r>
            <a:br>
              <a:rPr lang="en-US" sz="4000" dirty="0" smtClean="0"/>
            </a:br>
            <a:r>
              <a:rPr lang="ru-RU" sz="4000" dirty="0" smtClean="0"/>
              <a:t/>
            </a:r>
            <a:br>
              <a:rPr lang="ru-RU" sz="4000" dirty="0" smtClean="0"/>
            </a:br>
            <a:r>
              <a:rPr lang="en-US" sz="4000" dirty="0" smtClean="0"/>
              <a:t>Module 4: Adaptive UX</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en-US" dirty="0" smtClean="0"/>
              <a:t>Dmitry Soshnikov</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71242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6000" y="2169000"/>
            <a:ext cx="3600000" cy="1080190"/>
            <a:chOff x="601613" y="2344928"/>
            <a:chExt cx="5948112" cy="1172881"/>
          </a:xfrm>
        </p:grpSpPr>
        <p:sp>
          <p:nvSpPr>
            <p:cNvPr id="4" name="Rectangle 3"/>
            <p:cNvSpPr/>
            <p:nvPr/>
          </p:nvSpPr>
          <p:spPr>
            <a:xfrm>
              <a:off x="601613" y="2345134"/>
              <a:ext cx="5948112" cy="1172675"/>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Reposition</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1</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4427723" y="2169281"/>
            <a:ext cx="3599842" cy="1079816"/>
            <a:chOff x="3724285" y="1651124"/>
            <a:chExt cx="5504811" cy="1205707"/>
          </a:xfrm>
        </p:grpSpPr>
        <p:sp>
          <p:nvSpPr>
            <p:cNvPr id="7" name="Rectangle 6"/>
            <p:cNvSpPr/>
            <p:nvPr/>
          </p:nvSpPr>
          <p:spPr>
            <a:xfrm>
              <a:off x="3724285" y="1651124"/>
              <a:ext cx="5504811" cy="1205707"/>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Reveal</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3724285" y="165497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4</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515998" y="3428844"/>
            <a:ext cx="3600000" cy="1080000"/>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Resize</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2</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4427723" y="3450149"/>
            <a:ext cx="3600000" cy="1080000"/>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Replace</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5</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515998" y="4688682"/>
            <a:ext cx="3600000" cy="1080000"/>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Reflow</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3</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4427723" y="4688682"/>
            <a:ext cx="3600000" cy="1080000"/>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Re-architect</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6</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Main Principles of Adaptive Design</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627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021134" y="1013881"/>
            <a:ext cx="6344777" cy="2499017"/>
          </a:xfrm>
        </p:spPr>
        <p:txBody>
          <a:bodyPr/>
          <a:lstStyle/>
          <a:p>
            <a:r>
              <a:rPr lang="en-US" sz="2800" dirty="0" smtClean="0"/>
              <a:t>Page Adapts to Screen Size and Orientation</a:t>
            </a:r>
            <a:endParaRPr lang="en-US" sz="2800" dirty="0"/>
          </a:p>
          <a:p>
            <a:pPr lvl="1"/>
            <a:r>
              <a:rPr lang="en-US" dirty="0" smtClean="0"/>
              <a:t>Use Visual </a:t>
            </a:r>
            <a:r>
              <a:rPr lang="en-US" dirty="0" smtClean="0"/>
              <a:t>States </a:t>
            </a:r>
            <a:r>
              <a:rPr lang="en-US" dirty="0" smtClean="0"/>
              <a:t>and Adaptive Triggers to fine-tune element layout on the page</a:t>
            </a:r>
            <a:endParaRPr lang="en-US" dirty="0" smtClean="0"/>
          </a:p>
          <a:p>
            <a:pPr lvl="1"/>
            <a:r>
              <a:rPr lang="en-US" dirty="0" smtClean="0"/>
              <a:t>Use </a:t>
            </a:r>
            <a:r>
              <a:rPr lang="en-US" dirty="0" err="1" smtClean="0"/>
              <a:t>RelativePanel</a:t>
            </a:r>
            <a:r>
              <a:rPr lang="en-US" dirty="0" smtClean="0"/>
              <a:t> to easily re-position elements with respect to each other</a:t>
            </a:r>
            <a:endParaRPr lang="en-US" dirty="0" smtClean="0"/>
          </a:p>
          <a:p>
            <a:pPr lvl="1"/>
            <a:endParaRPr lang="en-US" dirty="0"/>
          </a:p>
        </p:txBody>
      </p:sp>
      <p:grpSp>
        <p:nvGrpSpPr>
          <p:cNvPr id="10" name="Group 9"/>
          <p:cNvGrpSpPr/>
          <p:nvPr/>
        </p:nvGrpSpPr>
        <p:grpSpPr>
          <a:xfrm>
            <a:off x="232941" y="3143799"/>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884" y="1164053"/>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1394" y="1401257"/>
            <a:ext cx="1449121" cy="2663785"/>
          </a:xfrm>
          <a:prstGeom prst="rect">
            <a:avLst/>
          </a:prstGeom>
        </p:spPr>
      </p:pic>
    </p:spTree>
    <p:extLst>
      <p:ext uri="{BB962C8B-B14F-4D97-AF65-F5344CB8AC3E}">
        <p14:creationId xmlns:p14="http://schemas.microsoft.com/office/powerpoint/2010/main" val="8514596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6000" y="369000"/>
            <a:ext cx="11017800" cy="720000"/>
          </a:xfrm>
        </p:spPr>
        <p:txBody>
          <a:bodyPr/>
          <a:lstStyle/>
          <a:p>
            <a:r>
              <a:rPr lang="en-US" dirty="0" smtClean="0"/>
              <a:t>Visual State Triggers</a:t>
            </a:r>
            <a:endParaRPr lang="ru-RU" dirty="0"/>
          </a:p>
        </p:txBody>
      </p:sp>
      <p:sp>
        <p:nvSpPr>
          <p:cNvPr id="4" name="Объект 3"/>
          <p:cNvSpPr>
            <a:spLocks noGrp="1"/>
          </p:cNvSpPr>
          <p:nvPr>
            <p:ph idx="1"/>
          </p:nvPr>
        </p:nvSpPr>
        <p:spPr>
          <a:xfrm>
            <a:off x="336000" y="1449000"/>
            <a:ext cx="6840000" cy="4860000"/>
          </a:xfrm>
        </p:spPr>
        <p:txBody>
          <a:bodyPr>
            <a:normAutofit fontScale="77500" lnSpcReduction="20000"/>
          </a:bodyPr>
          <a:lstStyle/>
          <a:p>
            <a:r>
              <a:rPr lang="en-US" dirty="0">
                <a:solidFill>
                  <a:srgbClr val="0000FF"/>
                </a:solidFill>
                <a:highlight>
                  <a:srgbClr val="FFFFFF"/>
                </a:highlight>
              </a:rPr>
              <a:t>&lt;</a:t>
            </a:r>
            <a:r>
              <a:rPr lang="en-US" dirty="0" err="1">
                <a:solidFill>
                  <a:srgbClr val="A31515"/>
                </a:solidFill>
                <a:highlight>
                  <a:srgbClr val="FFFFFF"/>
                </a:highlight>
              </a:rPr>
              <a:t>VisualStateManager.VisualStateGroups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VisualStateGroup</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FF0000"/>
                </a:solidFill>
                <a:highlight>
                  <a:srgbClr val="FFFFFF"/>
                </a:highlight>
              </a:rPr>
              <a:t> x</a:t>
            </a:r>
            <a:r>
              <a:rPr lang="en-US" dirty="0">
                <a:solidFill>
                  <a:srgbClr val="0000FF"/>
                </a:solidFill>
                <a:highlight>
                  <a:srgbClr val="FFFFFF"/>
                </a:highlight>
              </a:rPr>
              <a:t>:</a:t>
            </a:r>
            <a:r>
              <a:rPr lang="en-US" dirty="0">
                <a:solidFill>
                  <a:srgbClr val="FF0000"/>
                </a:solidFill>
                <a:highlight>
                  <a:srgbClr val="FFFFFF"/>
                </a:highlight>
              </a:rPr>
              <a:t>Name</a:t>
            </a:r>
            <a:r>
              <a:rPr lang="en-US" dirty="0">
                <a:solidFill>
                  <a:srgbClr val="0000FF"/>
                </a:solidFill>
                <a:highlight>
                  <a:srgbClr val="FFFFFF"/>
                </a:highlight>
              </a:rPr>
              <a:t>="WideState"&gt;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AdaptiveTrigger</a:t>
            </a:r>
            <a:r>
              <a:rPr lang="en-US" dirty="0">
                <a:solidFill>
                  <a:srgbClr val="FF0000"/>
                </a:solidFill>
                <a:highlight>
                  <a:srgbClr val="FFFFFF"/>
                </a:highlight>
              </a:rPr>
              <a:t> </a:t>
            </a:r>
            <a:r>
              <a:rPr lang="en-US" dirty="0" err="1">
                <a:solidFill>
                  <a:srgbClr val="FF0000"/>
                </a:solidFill>
                <a:highlight>
                  <a:srgbClr val="FFFFFF"/>
                </a:highlight>
              </a:rPr>
              <a:t>MinWindowWidth</a:t>
            </a:r>
            <a:r>
              <a:rPr lang="en-US" dirty="0">
                <a:solidFill>
                  <a:srgbClr val="0000FF"/>
                </a:solidFill>
                <a:highlight>
                  <a:srgbClr val="FFFFFF"/>
                </a:highlight>
              </a:rPr>
              <a:t>="1024" /&gt;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Setter</a:t>
            </a:r>
            <a:r>
              <a:rPr lang="en-US" dirty="0">
                <a:solidFill>
                  <a:srgbClr val="FF0000"/>
                </a:solidFill>
                <a:highlight>
                  <a:srgbClr val="FFFFFF"/>
                </a:highlight>
              </a:rPr>
              <a:t> Target</a:t>
            </a:r>
            <a:r>
              <a:rPr lang="en-US" dirty="0">
                <a:solidFill>
                  <a:srgbClr val="0000FF"/>
                </a:solidFill>
                <a:highlight>
                  <a:srgbClr val="FFFFFF"/>
                </a:highlight>
              </a:rPr>
              <a:t>="</a:t>
            </a:r>
            <a:r>
              <a:rPr lang="en-US" dirty="0" err="1">
                <a:solidFill>
                  <a:srgbClr val="0000FF"/>
                </a:solidFill>
                <a:highlight>
                  <a:srgbClr val="FFFFFF"/>
                </a:highlight>
              </a:rPr>
              <a:t>Main.Background</a:t>
            </a:r>
            <a:r>
              <a:rPr lang="en-US" dirty="0">
                <a:solidFill>
                  <a:srgbClr val="0000FF"/>
                </a:solidFill>
                <a:highlight>
                  <a:srgbClr val="FFFFFF"/>
                </a:highlight>
              </a:rPr>
              <a:t>"</a:t>
            </a:r>
            <a:r>
              <a:rPr lang="en-US" dirty="0">
                <a:solidFill>
                  <a:srgbClr val="FF0000"/>
                </a:solidFill>
                <a:highlight>
                  <a:srgbClr val="FFFFFF"/>
                </a:highlight>
              </a:rPr>
              <a:t> Value</a:t>
            </a:r>
            <a:r>
              <a:rPr lang="en-US" dirty="0">
                <a:solidFill>
                  <a:srgbClr val="0000FF"/>
                </a:solidFill>
                <a:highlight>
                  <a:srgbClr val="FFFFFF"/>
                </a:highlight>
              </a:rPr>
              <a:t>="Green"/&gt;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0000FF"/>
                </a:solidFill>
                <a:highlight>
                  <a:srgbClr val="FFFFFF"/>
                </a:highlight>
              </a:rPr>
              <a:t>&gt;</a:t>
            </a:r>
            <a:endParaRPr lang="en-US" dirty="0">
              <a:solidFill>
                <a:srgbClr val="000000"/>
              </a:solidFill>
              <a:highlight>
                <a:srgbClr val="FFFFFF"/>
              </a:highlight>
            </a:endParaRPr>
          </a:p>
          <a:p>
            <a:r>
              <a:rPr lang="ru-RU" dirty="0" smtClean="0">
                <a:solidFill>
                  <a:srgbClr val="0000FF"/>
                </a:solidFill>
                <a:highlight>
                  <a:srgbClr val="FFFFFF"/>
                </a:highlight>
              </a:rPr>
              <a:t>        </a:t>
            </a:r>
            <a:r>
              <a:rPr lang="en-US" dirty="0" smtClean="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FF0000"/>
                </a:solidFill>
                <a:highlight>
                  <a:srgbClr val="FFFFFF"/>
                </a:highlight>
              </a:rPr>
              <a:t> x</a:t>
            </a:r>
            <a:r>
              <a:rPr lang="en-US" dirty="0">
                <a:solidFill>
                  <a:srgbClr val="0000FF"/>
                </a:solidFill>
                <a:highlight>
                  <a:srgbClr val="FFFFFF"/>
                </a:highlight>
              </a:rPr>
              <a:t>:</a:t>
            </a:r>
            <a:r>
              <a:rPr lang="en-US" dirty="0">
                <a:solidFill>
                  <a:srgbClr val="FF0000"/>
                </a:solidFill>
                <a:highlight>
                  <a:srgbClr val="FFFFFF"/>
                </a:highlight>
              </a:rPr>
              <a:t>Name</a:t>
            </a:r>
            <a:r>
              <a:rPr lang="en-US" dirty="0">
                <a:solidFill>
                  <a:srgbClr val="0000FF"/>
                </a:solidFill>
                <a:highlight>
                  <a:srgbClr val="FFFFFF"/>
                </a:highlight>
              </a:rPr>
              <a:t>="NarrowState"&gt;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AdaptiveTrigger</a:t>
            </a:r>
            <a:r>
              <a:rPr lang="en-US" dirty="0">
                <a:solidFill>
                  <a:srgbClr val="FF0000"/>
                </a:solidFill>
                <a:highlight>
                  <a:srgbClr val="FFFFFF"/>
                </a:highlight>
              </a:rPr>
              <a:t> </a:t>
            </a:r>
            <a:r>
              <a:rPr lang="en-US" dirty="0" err="1">
                <a:solidFill>
                  <a:srgbClr val="FF0000"/>
                </a:solidFill>
                <a:highlight>
                  <a:srgbClr val="FFFFFF"/>
                </a:highlight>
              </a:rPr>
              <a:t>MinWindowWidth</a:t>
            </a:r>
            <a:r>
              <a:rPr lang="en-US" dirty="0">
                <a:solidFill>
                  <a:srgbClr val="0000FF"/>
                </a:solidFill>
                <a:highlight>
                  <a:srgbClr val="FFFFFF"/>
                </a:highlight>
              </a:rPr>
              <a:t>="480" /&gt;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Setter</a:t>
            </a:r>
            <a:r>
              <a:rPr lang="en-US" dirty="0">
                <a:solidFill>
                  <a:srgbClr val="FF0000"/>
                </a:solidFill>
                <a:highlight>
                  <a:srgbClr val="FFFFFF"/>
                </a:highlight>
              </a:rPr>
              <a:t> Target</a:t>
            </a:r>
            <a:r>
              <a:rPr lang="en-US" dirty="0">
                <a:solidFill>
                  <a:srgbClr val="0000FF"/>
                </a:solidFill>
                <a:highlight>
                  <a:srgbClr val="FFFFFF"/>
                </a:highlight>
              </a:rPr>
              <a:t>="</a:t>
            </a:r>
            <a:r>
              <a:rPr lang="en-US" dirty="0" err="1">
                <a:solidFill>
                  <a:srgbClr val="0000FF"/>
                </a:solidFill>
                <a:highlight>
                  <a:srgbClr val="FFFFFF"/>
                </a:highlight>
              </a:rPr>
              <a:t>Main.Background</a:t>
            </a:r>
            <a:r>
              <a:rPr lang="en-US" dirty="0">
                <a:solidFill>
                  <a:srgbClr val="0000FF"/>
                </a:solidFill>
                <a:highlight>
                  <a:srgbClr val="FFFFFF"/>
                </a:highlight>
              </a:rPr>
              <a:t>"</a:t>
            </a:r>
            <a:r>
              <a:rPr lang="en-US" dirty="0">
                <a:solidFill>
                  <a:srgbClr val="FF0000"/>
                </a:solidFill>
                <a:highlight>
                  <a:srgbClr val="FFFFFF"/>
                </a:highlight>
              </a:rPr>
              <a:t> Value</a:t>
            </a:r>
            <a:r>
              <a:rPr lang="en-US" dirty="0">
                <a:solidFill>
                  <a:srgbClr val="0000FF"/>
                </a:solidFill>
                <a:highlight>
                  <a:srgbClr val="FFFFFF"/>
                </a:highlight>
              </a:rPr>
              <a:t>="Red"/&gt;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0000FF"/>
                </a:solidFill>
                <a:highlight>
                  <a:srgbClr val="FFFFFF"/>
                </a:highlight>
              </a:rPr>
              <a:t>&gt;</a:t>
            </a:r>
            <a:endParaRPr lang="en-US" dirty="0">
              <a:solidFill>
                <a:srgbClr val="000000"/>
              </a:solidFill>
              <a:highlight>
                <a:srgbClr val="FFFFFF"/>
              </a:highlight>
            </a:endParaRPr>
          </a:p>
          <a:p>
            <a:endParaRPr lang="ru-RU"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VisualStateGroup</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FF"/>
                </a:solidFill>
                <a:highlight>
                  <a:srgbClr val="FFFFFF"/>
                </a:highlight>
              </a:rPr>
              <a:t>&lt;/</a:t>
            </a:r>
            <a:r>
              <a:rPr lang="en-US" dirty="0" err="1">
                <a:solidFill>
                  <a:srgbClr val="A31515"/>
                </a:solidFill>
                <a:highlight>
                  <a:srgbClr val="FFFFFF"/>
                </a:highlight>
              </a:rPr>
              <a:t>VisualStateManager.VisualStateGroups</a:t>
            </a:r>
            <a:r>
              <a:rPr lang="en-US" dirty="0">
                <a:solidFill>
                  <a:srgbClr val="0000FF"/>
                </a:solidFill>
                <a:highlight>
                  <a:srgbClr val="FFFFFF"/>
                </a:highlight>
              </a:rPr>
              <a:t>&gt;</a:t>
            </a:r>
            <a:endParaRPr lang="en-US" dirty="0">
              <a:solidFill>
                <a:srgbClr val="000000"/>
              </a:solidFill>
              <a:highlight>
                <a:srgbClr val="FFFFFF"/>
              </a:highlight>
            </a:endParaRPr>
          </a:p>
          <a:p>
            <a:endParaRPr lang="ru-RU" dirty="0"/>
          </a:p>
        </p:txBody>
      </p:sp>
    </p:spTree>
    <p:extLst>
      <p:ext uri="{BB962C8B-B14F-4D97-AF65-F5344CB8AC3E}">
        <p14:creationId xmlns:p14="http://schemas.microsoft.com/office/powerpoint/2010/main" val="3943097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smtClean="0"/>
              <a:t>Adaptive </a:t>
            </a:r>
            <a:r>
              <a:rPr lang="en-US" dirty="0" err="1" smtClean="0"/>
              <a:t>Colours</a:t>
            </a:r>
            <a:endParaRPr lang="en-US" dirty="0"/>
          </a:p>
        </p:txBody>
      </p:sp>
    </p:spTree>
    <p:extLst>
      <p:ext uri="{BB962C8B-B14F-4D97-AF65-F5344CB8AC3E}">
        <p14:creationId xmlns:p14="http://schemas.microsoft.com/office/powerpoint/2010/main" val="69099031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ctrTitle"/>
          </p:nvPr>
        </p:nvSpPr>
        <p:spPr/>
        <p:txBody>
          <a:bodyPr/>
          <a:lstStyle/>
          <a:p>
            <a:r>
              <a:rPr lang="en-US" sz="4400" dirty="0" smtClean="0"/>
              <a:t>Container Elements </a:t>
            </a:r>
            <a:br>
              <a:rPr lang="en-US" sz="4400" dirty="0" smtClean="0"/>
            </a:br>
            <a:r>
              <a:rPr lang="en-US" sz="4400" dirty="0" smtClean="0"/>
              <a:t>for Adaptive Design</a:t>
            </a:r>
            <a:endParaRPr lang="ru-RU" sz="4400" dirty="0"/>
          </a:p>
        </p:txBody>
      </p:sp>
    </p:spTree>
    <p:extLst>
      <p:ext uri="{BB962C8B-B14F-4D97-AF65-F5344CB8AC3E}">
        <p14:creationId xmlns:p14="http://schemas.microsoft.com/office/powerpoint/2010/main" val="4046688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dirty="0"/>
          </a:p>
        </p:txBody>
      </p:sp>
      <p:sp>
        <p:nvSpPr>
          <p:cNvPr id="4" name="Text Placeholder 3"/>
          <p:cNvSpPr>
            <a:spLocks noGrp="1"/>
          </p:cNvSpPr>
          <p:nvPr>
            <p:ph type="body" sz="quarter" idx="10"/>
          </p:nvPr>
        </p:nvSpPr>
        <p:spPr>
          <a:xfrm>
            <a:off x="269239" y="1189177"/>
            <a:ext cx="7266761" cy="4800610"/>
          </a:xfrm>
        </p:spPr>
        <p:txBody>
          <a:bodyPr/>
          <a:lstStyle/>
          <a:p>
            <a:r>
              <a:rPr lang="en-US" dirty="0" smtClean="0"/>
              <a:t>Smart Container</a:t>
            </a:r>
            <a:endParaRPr lang="ru-RU" dirty="0" smtClean="0"/>
          </a:p>
          <a:p>
            <a:r>
              <a:rPr lang="en-US" dirty="0" smtClean="0"/>
              <a:t>One of two children act as “</a:t>
            </a:r>
            <a:r>
              <a:rPr lang="en-US" dirty="0" err="1" smtClean="0"/>
              <a:t>ancors</a:t>
            </a:r>
            <a:r>
              <a:rPr lang="en-US" dirty="0" smtClean="0"/>
              <a:t>”</a:t>
            </a:r>
            <a:endParaRPr lang="en-US" dirty="0"/>
          </a:p>
          <a:p>
            <a:pPr lvl="1"/>
            <a:r>
              <a:rPr lang="en-US" dirty="0" smtClean="0"/>
              <a:t>Their position is fixed with respect to the panel</a:t>
            </a:r>
            <a:endParaRPr lang="en-US" dirty="0"/>
          </a:p>
          <a:p>
            <a:r>
              <a:rPr lang="en-US" dirty="0" smtClean="0"/>
              <a:t>Other elements are positioned with respect to the anchors</a:t>
            </a:r>
            <a:endParaRPr lang="en-US" dirty="0"/>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smtClean="0"/>
              <a:t>"</a:t>
            </a:r>
            <a:endParaRPr lang="en-US" dirty="0"/>
          </a:p>
        </p:txBody>
      </p:sp>
    </p:spTree>
    <p:extLst>
      <p:ext uri="{BB962C8B-B14F-4D97-AF65-F5344CB8AC3E}">
        <p14:creationId xmlns:p14="http://schemas.microsoft.com/office/powerpoint/2010/main" val="29733334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smtClean="0">
                <a:solidFill>
                  <a:schemeClr val="tx1">
                    <a:lumMod val="75000"/>
                  </a:schemeClr>
                </a:solidFill>
              </a:rPr>
              <a:t>Alignment with respect to the Panel</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217829" y="3990498"/>
            <a:ext cx="6958171" cy="262225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="RedRect"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Fill</a:t>
            </a:r>
            <a:r>
              <a:rPr lang="en-US" sz="1600" dirty="0">
                <a:solidFill>
                  <a:srgbClr val="0000FF"/>
                </a:solidFill>
                <a:highlight>
                  <a:srgbClr val="FFFFFF"/>
                </a:highlight>
                <a:latin typeface="Consolas" panose="020B0609020204030204" pitchFamily="49" charset="0"/>
              </a:rPr>
              <a:t>="Red"</a:t>
            </a: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err="1" smtClean="0">
                <a:solidFill>
                  <a:srgbClr val="FF0000"/>
                </a:solidFill>
                <a:highlight>
                  <a:srgbClr val="FFFFFF"/>
                </a:highlight>
                <a:latin typeface="Consolas" panose="020B0609020204030204" pitchFamily="49" charset="0"/>
              </a:rPr>
              <a:t>RelativePanel.AlignHorizontalCenterWithPanel</a:t>
            </a:r>
            <a:r>
              <a:rPr lang="en-US" sz="1600" dirty="0">
                <a:solidFill>
                  <a:srgbClr val="0000FF"/>
                </a:solidFill>
                <a:highlight>
                  <a:srgbClr val="FFFFFF"/>
                </a:highlight>
                <a:latin typeface="Consolas" panose="020B0609020204030204" pitchFamily="49" charset="0"/>
              </a:rPr>
              <a:t>="True"</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RelativePanel.AlignVerticalCenterWithPanel</a:t>
            </a:r>
            <a:r>
              <a:rPr lang="en-US" sz="1600" dirty="0">
                <a:solidFill>
                  <a:srgbClr val="0000FF"/>
                </a:solidFill>
                <a:highlight>
                  <a:srgbClr val="FFFFFF"/>
                </a:highlight>
                <a:latin typeface="Consolas" panose="020B0609020204030204" pitchFamily="49" charset="0"/>
              </a:rPr>
              <a:t>="True</a:t>
            </a:r>
            <a:r>
              <a:rPr lang="en-US" sz="1600" dirty="0" smtClean="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="BlueRect"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="200" </a:t>
            </a:r>
            <a:r>
              <a:rPr lang="en-US" sz="1600" dirty="0">
                <a:solidFill>
                  <a:srgbClr val="FF0000"/>
                </a:solidFill>
                <a:highlight>
                  <a:srgbClr val="FFFFFF"/>
                </a:highlight>
                <a:latin typeface="Consolas" panose="020B0609020204030204" pitchFamily="49" charset="0"/>
              </a:rPr>
              <a:t>Fill</a:t>
            </a:r>
            <a:r>
              <a:rPr lang="en-US" sz="1600" dirty="0">
                <a:solidFill>
                  <a:srgbClr val="0000FF"/>
                </a:solidFill>
                <a:highlight>
                  <a:srgbClr val="FFFFFF"/>
                </a:highlight>
                <a:latin typeface="Consolas" panose="020B0609020204030204" pitchFamily="49" charset="0"/>
              </a:rPr>
              <a:t>="Blue" /&gt;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p:txBody>
      </p:sp>
      <p:grpSp>
        <p:nvGrpSpPr>
          <p:cNvPr id="3" name="Группа 2"/>
          <p:cNvGrpSpPr/>
          <p:nvPr/>
        </p:nvGrpSpPr>
        <p:grpSpPr>
          <a:xfrm>
            <a:off x="279159" y="1232788"/>
            <a:ext cx="2936842" cy="2358307"/>
            <a:chOff x="183895" y="2532158"/>
            <a:chExt cx="3743343" cy="2918916"/>
          </a:xfrm>
        </p:grpSpPr>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0" name="Rectangle 9"/>
            <p:cNvSpPr/>
            <p:nvPr/>
          </p:nvSpPr>
          <p:spPr>
            <a:xfrm>
              <a:off x="228457" y="2565581"/>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1" name="Rectangle 10"/>
            <p:cNvSpPr/>
            <p:nvPr/>
          </p:nvSpPr>
          <p:spPr>
            <a:xfrm>
              <a:off x="1609930" y="3523698"/>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grpSp>
      <p:sp>
        <p:nvSpPr>
          <p:cNvPr id="7" name="Rectangle 6"/>
          <p:cNvSpPr/>
          <p:nvPr/>
        </p:nvSpPr>
        <p:spPr>
          <a:xfrm>
            <a:off x="1236000" y="4880221"/>
            <a:ext cx="5760000" cy="528779"/>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Tree>
    <p:extLst>
      <p:ext uri="{BB962C8B-B14F-4D97-AF65-F5344CB8AC3E}">
        <p14:creationId xmlns:p14="http://schemas.microsoft.com/office/powerpoint/2010/main" val="135368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5328" dirty="0" smtClean="0">
                <a:solidFill>
                  <a:schemeClr val="tx1">
                    <a:lumMod val="75000"/>
                  </a:schemeClr>
                </a:solidFill>
              </a:rPr>
              <a:t>Alignment against the Anchor</a:t>
            </a:r>
            <a:endParaRPr lang="en-US" sz="5328" dirty="0">
              <a:solidFill>
                <a:schemeClr val="tx1">
                  <a:lumMod val="75000"/>
                </a:schemeClr>
              </a:solidFill>
            </a:endParaRPr>
          </a:p>
        </p:txBody>
      </p:sp>
      <p:sp>
        <p:nvSpPr>
          <p:cNvPr id="18" name="Content Placeholder 17"/>
          <p:cNvSpPr>
            <a:spLocks noGrp="1"/>
          </p:cNvSpPr>
          <p:nvPr>
            <p:ph sz="quarter" idx="4294967295"/>
          </p:nvPr>
        </p:nvSpPr>
        <p:spPr>
          <a:xfrm>
            <a:off x="336001" y="3900506"/>
            <a:ext cx="5760000" cy="2966966"/>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="BlueRect"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Fill</a:t>
            </a:r>
            <a:r>
              <a:rPr lang="en-US" sz="1600" dirty="0">
                <a:solidFill>
                  <a:srgbClr val="0000FF"/>
                </a:solidFill>
                <a:highlight>
                  <a:srgbClr val="FFFFFF"/>
                </a:highlight>
                <a:latin typeface="Consolas" panose="020B0609020204030204" pitchFamily="49" charset="0"/>
              </a:rPr>
              <a:t>="Blue"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="RedRect"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 </a:t>
            </a:r>
            <a:r>
              <a:rPr lang="en-US" sz="1600" dirty="0">
                <a:solidFill>
                  <a:srgbClr val="FF0000"/>
                </a:solidFill>
                <a:highlight>
                  <a:srgbClr val="FFFFFF"/>
                </a:highlight>
                <a:latin typeface="Consolas" panose="020B0609020204030204" pitchFamily="49" charset="0"/>
              </a:rPr>
              <a:t>Fill</a:t>
            </a:r>
            <a:r>
              <a:rPr lang="en-US" sz="1600" dirty="0">
                <a:solidFill>
                  <a:srgbClr val="0000FF"/>
                </a:solidFill>
                <a:highlight>
                  <a:srgbClr val="FFFFFF"/>
                </a:highlight>
                <a:latin typeface="Consolas" panose="020B0609020204030204" pitchFamily="49" charset="0"/>
              </a:rPr>
              <a:t>="Red"</a:t>
            </a:r>
          </a:p>
          <a:p>
            <a:pPr marL="0" indent="0">
              <a:lnSpc>
                <a:spcPct val="100000"/>
              </a:lnSpc>
              <a:buNone/>
            </a:pPr>
            <a:r>
              <a:rPr lang="en-US" sz="1600" dirty="0">
                <a:solidFill>
                  <a:srgbClr val="FF0000"/>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RelativePanel.Below</a:t>
            </a:r>
            <a:r>
              <a:rPr lang="en-US" sz="1600" dirty="0">
                <a:solidFill>
                  <a:srgbClr val="0000FF"/>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BlueRect</a:t>
            </a:r>
            <a:r>
              <a:rPr lang="en-US" sz="1600" dirty="0">
                <a:solidFill>
                  <a:srgbClr val="0000FF"/>
                </a:solidFill>
                <a:highlight>
                  <a:srgbClr val="FFFFFF"/>
                </a:highlight>
                <a:latin typeface="Consolas" panose="020B0609020204030204" pitchFamily="49" charset="0"/>
              </a:rPr>
              <a:t>"</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err="1" smtClean="0">
                <a:solidFill>
                  <a:srgbClr val="FF0000"/>
                </a:solidFill>
                <a:highlight>
                  <a:srgbClr val="FFFFFF"/>
                </a:highlight>
                <a:latin typeface="Consolas" panose="020B0609020204030204" pitchFamily="49" charset="0"/>
              </a:rPr>
              <a:t>RelativePanel.AlignHorizontalCenterWit</a:t>
            </a:r>
            <a:r>
              <a:rPr lang="en-US" sz="1600" dirty="0" err="1">
                <a:solidFill>
                  <a:srgbClr val="FF0000"/>
                </a:solidFill>
                <a:highlight>
                  <a:srgbClr val="FFFFFF"/>
                </a:highlight>
                <a:latin typeface="Consolas" panose="020B0609020204030204" pitchFamily="49" charset="0"/>
              </a:rPr>
              <a:t>h</a:t>
            </a:r>
            <a:r>
              <a:rPr lang="en-US" sz="1600" dirty="0" smtClean="0">
                <a:solidFill>
                  <a:srgbClr val="0000FF"/>
                </a:solidFill>
                <a:highlight>
                  <a:srgbClr val="FFFFFF"/>
                </a:highlight>
                <a:latin typeface="Consolas" panose="020B0609020204030204" pitchFamily="49" charset="0"/>
              </a:rPr>
              <a:t>=</a:t>
            </a:r>
            <a:br>
              <a:rPr lang="en-US" sz="1600" dirty="0" smtClean="0">
                <a:solidFill>
                  <a:srgbClr val="0000FF"/>
                </a:solidFill>
                <a:highlight>
                  <a:srgbClr val="FFFFFF"/>
                </a:highlight>
                <a:latin typeface="Consolas" panose="020B0609020204030204" pitchFamily="49" charset="0"/>
              </a:rPr>
            </a:br>
            <a:r>
              <a:rPr lang="en-US" sz="1600" dirty="0" smtClean="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BlueRect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p:txBody>
      </p:sp>
      <p:sp>
        <p:nvSpPr>
          <p:cNvPr id="6" name="Rectangle 5"/>
          <p:cNvSpPr/>
          <p:nvPr/>
        </p:nvSpPr>
        <p:spPr>
          <a:xfrm>
            <a:off x="319179" y="1221077"/>
            <a:ext cx="2852105" cy="25168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4" name="Rectangle 13"/>
          <p:cNvSpPr/>
          <p:nvPr/>
        </p:nvSpPr>
        <p:spPr>
          <a:xfrm>
            <a:off x="516000" y="1406759"/>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5" name="Rectangle 14"/>
          <p:cNvSpPr/>
          <p:nvPr/>
        </p:nvSpPr>
        <p:spPr>
          <a:xfrm>
            <a:off x="993436" y="2431489"/>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9" name="Left Arrow 18"/>
          <p:cNvSpPr/>
          <p:nvPr/>
        </p:nvSpPr>
        <p:spPr>
          <a:xfrm rot="5400000">
            <a:off x="1073511" y="2213082"/>
            <a:ext cx="845325" cy="418712"/>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4" name="Left-Right Arrow 3"/>
          <p:cNvSpPr/>
          <p:nvPr/>
        </p:nvSpPr>
        <p:spPr>
          <a:xfrm>
            <a:off x="1149640" y="2736471"/>
            <a:ext cx="685166" cy="399681"/>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7" name="Rectangle 6"/>
          <p:cNvSpPr/>
          <p:nvPr/>
        </p:nvSpPr>
        <p:spPr>
          <a:xfrm>
            <a:off x="1415394" y="5556431"/>
            <a:ext cx="4680607" cy="89281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Tree>
    <p:extLst>
      <p:ext uri="{BB962C8B-B14F-4D97-AF65-F5344CB8AC3E}">
        <p14:creationId xmlns:p14="http://schemas.microsoft.com/office/powerpoint/2010/main" val="110620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9859116" cy="1813958"/>
          </a:xfrm>
        </p:spPr>
        <p:txBody>
          <a:bodyPr/>
          <a:lstStyle/>
          <a:p>
            <a:r>
              <a:rPr lang="en-US" dirty="0" smtClean="0"/>
              <a:t>DEMO 02: </a:t>
            </a:r>
            <a:br>
              <a:rPr lang="en-US" dirty="0" smtClean="0"/>
            </a:br>
            <a:r>
              <a:rPr lang="en-US" dirty="0" smtClean="0"/>
              <a:t>Adaptive Weather UX</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060126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3110742802"/>
              </p:ext>
            </p:extLst>
          </p:nvPr>
        </p:nvGraphicFramePr>
        <p:xfrm>
          <a:off x="1" y="1210564"/>
          <a:ext cx="7355999" cy="5290236"/>
        </p:xfrm>
        <a:graphic>
          <a:graphicData uri="http://schemas.openxmlformats.org/drawingml/2006/table">
            <a:tbl>
              <a:tblPr firstRow="1" bandRow="1">
                <a:tableStyleId>{7E9639D4-E3E2-4D34-9284-5A2195B3D0D7}</a:tableStyleId>
              </a:tblPr>
              <a:tblGrid>
                <a:gridCol w="2864385">
                  <a:extLst>
                    <a:ext uri="{9D8B030D-6E8A-4147-A177-3AD203B41FA5}">
                      <a16:colId xmlns:a16="http://schemas.microsoft.com/office/drawing/2014/main" val="20000"/>
                    </a:ext>
                  </a:extLst>
                </a:gridCol>
                <a:gridCol w="2247441">
                  <a:extLst>
                    <a:ext uri="{9D8B030D-6E8A-4147-A177-3AD203B41FA5}">
                      <a16:colId xmlns:a16="http://schemas.microsoft.com/office/drawing/2014/main" val="20001"/>
                    </a:ext>
                  </a:extLst>
                </a:gridCol>
                <a:gridCol w="2244173">
                  <a:extLst>
                    <a:ext uri="{9D8B030D-6E8A-4147-A177-3AD203B41FA5}">
                      <a16:colId xmlns:a16="http://schemas.microsoft.com/office/drawing/2014/main" val="20002"/>
                    </a:ext>
                  </a:extLst>
                </a:gridCol>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2927910" y="1626475"/>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4" name="Left-Right Arrow 13"/>
          <p:cNvSpPr/>
          <p:nvPr/>
        </p:nvSpPr>
        <p:spPr>
          <a:xfrm>
            <a:off x="3665498" y="1903097"/>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15" name="Rectangle 14"/>
          <p:cNvSpPr/>
          <p:nvPr/>
        </p:nvSpPr>
        <p:spPr>
          <a:xfrm>
            <a:off x="2927910" y="1626476"/>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7" name="Rectangle 16"/>
          <p:cNvSpPr/>
          <p:nvPr/>
        </p:nvSpPr>
        <p:spPr>
          <a:xfrm>
            <a:off x="2927910" y="2880051"/>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8" name="Left-Right Arrow 17"/>
          <p:cNvSpPr/>
          <p:nvPr/>
        </p:nvSpPr>
        <p:spPr>
          <a:xfrm>
            <a:off x="2946382" y="3156673"/>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19" name="Rectangle 18"/>
          <p:cNvSpPr/>
          <p:nvPr/>
        </p:nvSpPr>
        <p:spPr>
          <a:xfrm>
            <a:off x="2927910" y="2880051"/>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5" name="Rectangle 24"/>
          <p:cNvSpPr/>
          <p:nvPr/>
        </p:nvSpPr>
        <p:spPr>
          <a:xfrm>
            <a:off x="5211191" y="1632130"/>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6" name="Left-Right Arrow 25"/>
          <p:cNvSpPr/>
          <p:nvPr/>
        </p:nvSpPr>
        <p:spPr>
          <a:xfrm>
            <a:off x="5229663" y="1908752"/>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7" name="Rectangle 26"/>
          <p:cNvSpPr/>
          <p:nvPr/>
        </p:nvSpPr>
        <p:spPr>
          <a:xfrm>
            <a:off x="5211191" y="288570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8" name="Left-Right Arrow 27"/>
          <p:cNvSpPr/>
          <p:nvPr/>
        </p:nvSpPr>
        <p:spPr>
          <a:xfrm>
            <a:off x="5229663" y="316232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1" name="Rectangle 20"/>
          <p:cNvSpPr/>
          <p:nvPr/>
        </p:nvSpPr>
        <p:spPr>
          <a:xfrm>
            <a:off x="2927910" y="537355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2" name="Left-Right Arrow 21"/>
          <p:cNvSpPr/>
          <p:nvPr/>
        </p:nvSpPr>
        <p:spPr>
          <a:xfrm>
            <a:off x="3084928" y="565017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3" name="Rectangle 22"/>
          <p:cNvSpPr/>
          <p:nvPr/>
        </p:nvSpPr>
        <p:spPr>
          <a:xfrm>
            <a:off x="2927910" y="537355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4" name="Rectangle 23"/>
          <p:cNvSpPr/>
          <p:nvPr/>
        </p:nvSpPr>
        <p:spPr>
          <a:xfrm>
            <a:off x="2927911" y="537355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9" name="Rectangle 28"/>
          <p:cNvSpPr/>
          <p:nvPr/>
        </p:nvSpPr>
        <p:spPr>
          <a:xfrm>
            <a:off x="5220428" y="537355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0" name="Left-Right Arrow 29"/>
          <p:cNvSpPr/>
          <p:nvPr/>
        </p:nvSpPr>
        <p:spPr>
          <a:xfrm>
            <a:off x="5368208" y="5650178"/>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2" name="Rectangle 31"/>
          <p:cNvSpPr/>
          <p:nvPr/>
        </p:nvSpPr>
        <p:spPr>
          <a:xfrm>
            <a:off x="5220429" y="5373557"/>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1" name="Rectangle 30"/>
          <p:cNvSpPr/>
          <p:nvPr/>
        </p:nvSpPr>
        <p:spPr>
          <a:xfrm>
            <a:off x="2918673" y="41100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4" name="Left-Right Arrow 33"/>
          <p:cNvSpPr/>
          <p:nvPr/>
        </p:nvSpPr>
        <p:spPr>
          <a:xfrm>
            <a:off x="3678033" y="43866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5" name="Rectangle 34"/>
          <p:cNvSpPr/>
          <p:nvPr/>
        </p:nvSpPr>
        <p:spPr>
          <a:xfrm>
            <a:off x="2918673" y="41100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7" name="Rectangle 36"/>
          <p:cNvSpPr/>
          <p:nvPr/>
        </p:nvSpPr>
        <p:spPr>
          <a:xfrm>
            <a:off x="5211191" y="4110061"/>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8" name="Left-Right Arrow 37"/>
          <p:cNvSpPr/>
          <p:nvPr/>
        </p:nvSpPr>
        <p:spPr>
          <a:xfrm>
            <a:off x="5366229" y="4386683"/>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9" name="Rectangle 38"/>
          <p:cNvSpPr/>
          <p:nvPr/>
        </p:nvSpPr>
        <p:spPr>
          <a:xfrm>
            <a:off x="5211192" y="4110062"/>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Tree>
    <p:extLst>
      <p:ext uri="{BB962C8B-B14F-4D97-AF65-F5344CB8AC3E}">
        <p14:creationId xmlns:p14="http://schemas.microsoft.com/office/powerpoint/2010/main" val="9771035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Smartphone</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Tablet</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440291"/>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a:t>
            </a:r>
            <a:r>
              <a:rPr lang="en-US" sz="1567" dirty="0" smtClean="0">
                <a:solidFill>
                  <a:srgbClr val="4F4F4F"/>
                </a:solidFill>
                <a:latin typeface="Segoe Pro Light"/>
              </a:rPr>
              <a:t>in</a:t>
            </a:r>
            <a:r>
              <a:rPr lang="ru-RU" sz="1567" dirty="0" smtClean="0">
                <a:solidFill>
                  <a:srgbClr val="4F4F4F"/>
                </a:solidFill>
                <a:latin typeface="Segoe Pro Light"/>
              </a:rPr>
              <a:t>-1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(tablet or laptop)</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Desktop PC or</a:t>
            </a:r>
            <a:br>
              <a:rPr lang="en-US" sz="1567" dirty="0" smtClean="0">
                <a:solidFill>
                  <a:srgbClr val="4F4F4F"/>
                </a:solidFill>
                <a:latin typeface="Segoe Pro Light"/>
                <a:cs typeface="Segoe UI" panose="020B0502040204020203" pitchFamily="34" charset="0"/>
              </a:rPr>
            </a:br>
            <a:r>
              <a:rPr lang="en-US" sz="1567" dirty="0" smtClean="0">
                <a:solidFill>
                  <a:srgbClr val="4F4F4F"/>
                </a:solidFill>
                <a:latin typeface="Segoe Pro Light"/>
                <a:cs typeface="Segoe UI" panose="020B0502040204020203" pitchFamily="34" charset="0"/>
              </a:rPr>
              <a:t> All-in-One</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Phablet</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Large Tablet</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95496" y="626123"/>
            <a:ext cx="953698"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Notebook</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92613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Separate XAML Design</a:t>
            </a:r>
            <a:endParaRPr lang="en-US" dirty="0"/>
          </a:p>
        </p:txBody>
      </p:sp>
      <p:sp>
        <p:nvSpPr>
          <p:cNvPr id="6" name="TextBox 5"/>
          <p:cNvSpPr txBox="1"/>
          <p:nvPr/>
        </p:nvSpPr>
        <p:spPr>
          <a:xfrm>
            <a:off x="183736" y="1104316"/>
            <a:ext cx="1797536" cy="227614"/>
          </a:xfrm>
          <a:prstGeom prst="rect">
            <a:avLst/>
          </a:prstGeom>
          <a:noFill/>
        </p:spPr>
        <p:txBody>
          <a:bodyPr wrap="square" lIns="68571" tIns="34284" rIns="68571" bIns="3428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dirty="0" smtClean="0">
                <a:ln>
                  <a:noFill/>
                </a:ln>
                <a:solidFill>
                  <a:prstClr val="black"/>
                </a:solidFill>
                <a:effectLst/>
                <a:uLnTx/>
                <a:uFillTx/>
              </a:rPr>
              <a:t>Smartphone (portrait)</a:t>
            </a:r>
            <a:endParaRPr kumimoji="0" lang="en-US" sz="1029" b="0" i="0" u="none" strike="noStrike" kern="0" cap="none" spc="0" normalizeH="0" baseline="0" noProof="0" dirty="0">
              <a:ln>
                <a:noFill/>
              </a:ln>
              <a:solidFill>
                <a:prstClr val="black"/>
              </a:solidFill>
              <a:effectLst/>
              <a:uLnTx/>
              <a:uFillTx/>
            </a:endParaRPr>
          </a:p>
        </p:txBody>
      </p:sp>
      <p:sp>
        <p:nvSpPr>
          <p:cNvPr id="7" name="TextBox 6"/>
          <p:cNvSpPr txBox="1"/>
          <p:nvPr/>
        </p:nvSpPr>
        <p:spPr>
          <a:xfrm>
            <a:off x="1161095" y="2837647"/>
            <a:ext cx="4939960" cy="227614"/>
          </a:xfrm>
          <a:prstGeom prst="rect">
            <a:avLst/>
          </a:prstGeom>
          <a:noFill/>
        </p:spPr>
        <p:txBody>
          <a:bodyPr wrap="square" lIns="68571" tIns="34284" rIns="68571" bIns="3428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dirty="0" smtClean="0">
                <a:ln>
                  <a:noFill/>
                </a:ln>
                <a:solidFill>
                  <a:prstClr val="black"/>
                </a:solidFill>
                <a:effectLst/>
                <a:uLnTx/>
                <a:uFillTx/>
              </a:rPr>
              <a:t>Tablet (landscape) </a:t>
            </a:r>
            <a:r>
              <a:rPr kumimoji="0" lang="en-US" sz="1029" b="0" i="0" u="none" strike="noStrike" kern="0" cap="none" spc="0" normalizeH="0" baseline="0" noProof="0" dirty="0">
                <a:ln>
                  <a:noFill/>
                </a:ln>
                <a:solidFill>
                  <a:prstClr val="black"/>
                </a:solidFill>
                <a:effectLst/>
                <a:uLnTx/>
                <a:uFillTx/>
              </a:rPr>
              <a:t>/ </a:t>
            </a:r>
            <a:r>
              <a:rPr lang="en-US" sz="1029" kern="0" dirty="0" smtClean="0">
                <a:solidFill>
                  <a:prstClr val="black"/>
                </a:solidFill>
              </a:rPr>
              <a:t>desktop</a:t>
            </a:r>
            <a:endParaRPr kumimoji="0" lang="en-US" sz="1029" b="0" i="0" u="none" strike="noStrike" kern="0" cap="none" spc="0" normalizeH="0" baseline="0" noProof="0" dirty="0">
              <a:ln>
                <a:noFill/>
              </a:ln>
              <a:solidFill>
                <a:prstClr val="black"/>
              </a:solidFill>
              <a:effectLst/>
              <a:uLnTx/>
              <a:uFillTx/>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430" y="3168749"/>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060" y="3429000"/>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3430" y="1459667"/>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208" y="1706495"/>
            <a:ext cx="1452182" cy="2581010"/>
          </a:xfrm>
          <a:prstGeom prst="rect">
            <a:avLst/>
          </a:prstGeom>
        </p:spPr>
      </p:pic>
    </p:spTree>
    <p:extLst>
      <p:ext uri="{BB962C8B-B14F-4D97-AF65-F5344CB8AC3E}">
        <p14:creationId xmlns:p14="http://schemas.microsoft.com/office/powerpoint/2010/main" val="14620439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729000"/>
            <a:ext cx="9859116" cy="2628605"/>
          </a:xfrm>
        </p:spPr>
        <p:txBody>
          <a:bodyPr/>
          <a:lstStyle/>
          <a:p>
            <a:r>
              <a:rPr lang="en-US" dirty="0" smtClean="0"/>
              <a:t>DEMO 0</a:t>
            </a:r>
            <a:r>
              <a:rPr lang="en-US" dirty="0"/>
              <a:t>3</a:t>
            </a:r>
            <a:r>
              <a:rPr lang="en-US" dirty="0" smtClean="0"/>
              <a:t>:</a:t>
            </a:r>
            <a:br>
              <a:rPr lang="en-US" dirty="0" smtClean="0"/>
            </a:br>
            <a:r>
              <a:rPr lang="en-US" dirty="0" smtClean="0"/>
              <a:t>Different design </a:t>
            </a:r>
            <a:br>
              <a:rPr lang="en-US" dirty="0" smtClean="0"/>
            </a:br>
            <a:r>
              <a:rPr lang="en-US" dirty="0" smtClean="0"/>
              <a:t>for different families</a:t>
            </a:r>
            <a:endParaRPr lang="ru-RU" dirty="0"/>
          </a:p>
        </p:txBody>
      </p:sp>
      <p:sp>
        <p:nvSpPr>
          <p:cNvPr id="2" name="TextBox 1"/>
          <p:cNvSpPr txBox="1"/>
          <p:nvPr/>
        </p:nvSpPr>
        <p:spPr>
          <a:xfrm>
            <a:off x="823200" y="3609000"/>
            <a:ext cx="70375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http</a:t>
            </a:r>
            <a:r>
              <a:rPr lang="en-US" sz="2400" dirty="0" smtClean="0">
                <a:gradFill>
                  <a:gsLst>
                    <a:gs pos="2917">
                      <a:schemeClr val="tx1"/>
                    </a:gs>
                    <a:gs pos="30000">
                      <a:schemeClr val="tx1"/>
                    </a:gs>
                  </a:gsLst>
                  <a:lin ang="5400000" scaled="0"/>
                </a:gradFill>
              </a:rPr>
              <a:t>://github.com/evangelism/Win10UWPCourse</a:t>
            </a:r>
            <a:endParaRPr lang="ru-R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8461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ctrTitle"/>
          </p:nvPr>
        </p:nvSpPr>
        <p:spPr/>
        <p:txBody>
          <a:bodyPr/>
          <a:lstStyle/>
          <a:p>
            <a:r>
              <a:rPr lang="en-US" dirty="0" smtClean="0"/>
              <a:t>Adaptive Code</a:t>
            </a:r>
            <a:r>
              <a:rPr lang="ru-RU" dirty="0" smtClean="0"/>
              <a:t>:</a:t>
            </a:r>
            <a:r>
              <a:rPr lang="ru-RU" dirty="0" smtClean="0"/>
              <a:t/>
            </a:r>
            <a:br>
              <a:rPr lang="ru-RU" dirty="0" smtClean="0"/>
            </a:br>
            <a:r>
              <a:rPr lang="en-US" sz="4400" dirty="0" smtClean="0"/>
              <a:t>Platform Extensions SDK</a:t>
            </a:r>
            <a:endParaRPr lang="ru-RU" dirty="0"/>
          </a:p>
        </p:txBody>
      </p:sp>
      <p:sp>
        <p:nvSpPr>
          <p:cNvPr id="6" name="Подзаголовок 5"/>
          <p:cNvSpPr>
            <a:spLocks noGrp="1"/>
          </p:cNvSpPr>
          <p:nvPr>
            <p:ph type="subTitle" idx="1"/>
          </p:nvPr>
        </p:nvSpPr>
        <p:spPr/>
        <p:txBody>
          <a:bodyPr/>
          <a:lstStyle/>
          <a:p>
            <a:endParaRPr lang="ru-RU"/>
          </a:p>
        </p:txBody>
      </p:sp>
    </p:spTree>
    <p:extLst>
      <p:ext uri="{BB962C8B-B14F-4D97-AF65-F5344CB8AC3E}">
        <p14:creationId xmlns:p14="http://schemas.microsoft.com/office/powerpoint/2010/main" val="80713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80663" y="0"/>
          <a:ext cx="11030674" cy="6599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8473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516001" y="3831303"/>
            <a:ext cx="4574659" cy="2619934"/>
            <a:chOff x="5904690" y="3144065"/>
            <a:chExt cx="5885233" cy="3042726"/>
          </a:xfrm>
        </p:grpSpPr>
        <p:sp>
          <p:nvSpPr>
            <p:cNvPr id="3" name="Rectangle 5"/>
            <p:cNvSpPr/>
            <p:nvPr/>
          </p:nvSpPr>
          <p:spPr>
            <a:xfrm>
              <a:off x="7918315" y="5262664"/>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Phone</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Rectangle 6"/>
            <p:cNvSpPr/>
            <p:nvPr/>
          </p:nvSpPr>
          <p:spPr>
            <a:xfrm>
              <a:off x="9931940" y="5262663"/>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Xbox</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10"/>
            <p:cNvSpPr/>
            <p:nvPr/>
          </p:nvSpPr>
          <p:spPr>
            <a:xfrm>
              <a:off x="5904690" y="5262664"/>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Desktop</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Windows Core</a:t>
              </a:r>
            </a:p>
          </p:txBody>
        </p:sp>
        <p:sp>
          <p:nvSpPr>
            <p:cNvPr id="7"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Universal Windows Platform</a:t>
              </a:r>
            </a:p>
          </p:txBody>
        </p:sp>
      </p:grpSp>
      <p:sp>
        <p:nvSpPr>
          <p:cNvPr id="8" name="Rectangle 13"/>
          <p:cNvSpPr/>
          <p:nvPr/>
        </p:nvSpPr>
        <p:spPr>
          <a:xfrm>
            <a:off x="516000" y="1989000"/>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Windows App</a:t>
            </a:r>
          </a:p>
        </p:txBody>
      </p:sp>
      <p:sp>
        <p:nvSpPr>
          <p:cNvPr id="9" name="Snip Diagonal Corner Rectangle 14"/>
          <p:cNvSpPr/>
          <p:nvPr/>
        </p:nvSpPr>
        <p:spPr>
          <a:xfrm>
            <a:off x="2081214" y="2901984"/>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Phone</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0" name="Snip Diagonal Corner Rectangle 15"/>
          <p:cNvSpPr/>
          <p:nvPr/>
        </p:nvSpPr>
        <p:spPr>
          <a:xfrm>
            <a:off x="3646428" y="2901983"/>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Xbox</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1" name="Snip Diagonal Corner Rectangle 16"/>
          <p:cNvSpPr/>
          <p:nvPr/>
        </p:nvSpPr>
        <p:spPr>
          <a:xfrm>
            <a:off x="516001" y="2901984"/>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Desktop</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2" name="Заголовок 11"/>
          <p:cNvSpPr>
            <a:spLocks noGrp="1"/>
          </p:cNvSpPr>
          <p:nvPr>
            <p:ph type="title"/>
          </p:nvPr>
        </p:nvSpPr>
        <p:spPr>
          <a:xfrm>
            <a:off x="516000" y="369000"/>
            <a:ext cx="10837800" cy="720000"/>
          </a:xfrm>
        </p:spPr>
        <p:txBody>
          <a:bodyPr/>
          <a:lstStyle/>
          <a:p>
            <a:r>
              <a:rPr lang="en-US" dirty="0" smtClean="0"/>
              <a:t>UWP Platform Extensions</a:t>
            </a:r>
            <a:endParaRPr lang="ru-RU" dirty="0"/>
          </a:p>
        </p:txBody>
      </p:sp>
    </p:spTree>
    <p:extLst>
      <p:ext uri="{BB962C8B-B14F-4D97-AF65-F5344CB8AC3E}">
        <p14:creationId xmlns:p14="http://schemas.microsoft.com/office/powerpoint/2010/main" val="1883309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000" y="369000"/>
            <a:ext cx="11160000" cy="720000"/>
          </a:xfrm>
        </p:spPr>
        <p:txBody>
          <a:bodyPr>
            <a:normAutofit/>
          </a:bodyPr>
          <a:lstStyle/>
          <a:p>
            <a:r>
              <a:rPr lang="en-US" dirty="0" smtClean="0"/>
              <a:t>Testing for API at Runtime</a:t>
            </a:r>
            <a:endParaRPr lang="en-US" dirty="0"/>
          </a:p>
        </p:txBody>
      </p:sp>
      <p:sp>
        <p:nvSpPr>
          <p:cNvPr id="2" name="Rectangle 1"/>
          <p:cNvSpPr/>
          <p:nvPr/>
        </p:nvSpPr>
        <p:spPr>
          <a:xfrm>
            <a:off x="-204000" y="2349000"/>
            <a:ext cx="7716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endParaRPr lang="ru-RU" dirty="0" smtClean="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ru-RU"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ru-RU"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70046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Conclusion</a:t>
            </a:r>
            <a:endParaRPr lang="ru-RU" dirty="0"/>
          </a:p>
        </p:txBody>
      </p:sp>
      <p:sp>
        <p:nvSpPr>
          <p:cNvPr id="3" name="Текст 2"/>
          <p:cNvSpPr>
            <a:spLocks noGrp="1"/>
          </p:cNvSpPr>
          <p:nvPr>
            <p:ph type="body" sz="quarter" idx="10"/>
          </p:nvPr>
        </p:nvSpPr>
        <p:spPr>
          <a:xfrm>
            <a:off x="269239" y="1189177"/>
            <a:ext cx="7086761" cy="5189113"/>
          </a:xfrm>
        </p:spPr>
        <p:txBody>
          <a:bodyPr/>
          <a:lstStyle/>
          <a:p>
            <a:pPr marL="457200" indent="-457200">
              <a:buFont typeface="Arial" panose="020B0604020202020204" pitchFamily="34" charset="0"/>
              <a:buChar char="•"/>
            </a:pPr>
            <a:r>
              <a:rPr lang="en-US" sz="2800" dirty="0" smtClean="0"/>
              <a:t>Adaptive Design can be achieved using different means</a:t>
            </a:r>
            <a:r>
              <a:rPr lang="ru-RU" sz="2800" dirty="0" smtClean="0"/>
              <a:t>:</a:t>
            </a:r>
            <a:endParaRPr lang="ru-RU" sz="2800" dirty="0" smtClean="0"/>
          </a:p>
          <a:p>
            <a:pPr marL="804863" lvl="1" indent="-457200">
              <a:buFont typeface="Arial" panose="020B0604020202020204" pitchFamily="34" charset="0"/>
              <a:buChar char="•"/>
            </a:pPr>
            <a:r>
              <a:rPr lang="en-US" sz="2000" dirty="0" smtClean="0"/>
              <a:t>Stretchable</a:t>
            </a:r>
            <a:r>
              <a:rPr lang="ru-RU" sz="2000" dirty="0" smtClean="0"/>
              <a:t> </a:t>
            </a:r>
            <a:r>
              <a:rPr lang="en-US" sz="2000" dirty="0" smtClean="0"/>
              <a:t>design which </a:t>
            </a:r>
            <a:r>
              <a:rPr lang="en-US" sz="2000" dirty="0" err="1" smtClean="0"/>
              <a:t>autostretches</a:t>
            </a:r>
            <a:r>
              <a:rPr lang="en-US" sz="2000" dirty="0" smtClean="0"/>
              <a:t> and/or scales</a:t>
            </a:r>
            <a:endParaRPr lang="ru-RU" sz="2000" dirty="0" smtClean="0"/>
          </a:p>
          <a:p>
            <a:pPr marL="804863" lvl="1" indent="-457200">
              <a:buFont typeface="Arial" panose="020B0604020202020204" pitchFamily="34" charset="0"/>
              <a:buChar char="•"/>
            </a:pPr>
            <a:r>
              <a:rPr lang="en-US" sz="2000" dirty="0" smtClean="0"/>
              <a:t>Design adjustment using Adaptive Triggers</a:t>
            </a:r>
            <a:endParaRPr lang="ru-RU" sz="2000" dirty="0" smtClean="0"/>
          </a:p>
          <a:p>
            <a:pPr marL="804863" lvl="1" indent="-457200">
              <a:buFont typeface="Arial" panose="020B0604020202020204" pitchFamily="34" charset="0"/>
              <a:buChar char="•"/>
            </a:pPr>
            <a:r>
              <a:rPr lang="en-US" sz="2000" dirty="0" smtClean="0"/>
              <a:t>Separate </a:t>
            </a:r>
            <a:r>
              <a:rPr lang="en-US" sz="2000" dirty="0" smtClean="0"/>
              <a:t>XAML for separate device families</a:t>
            </a:r>
            <a:endParaRPr lang="ru-RU" sz="2000" dirty="0" smtClean="0"/>
          </a:p>
          <a:p>
            <a:pPr marL="457200" indent="-457200">
              <a:buFont typeface="Arial" panose="020B0604020202020204" pitchFamily="34" charset="0"/>
              <a:buChar char="•"/>
            </a:pPr>
            <a:r>
              <a:rPr lang="en-US" sz="2800" dirty="0" smtClean="0"/>
              <a:t>Special containers tha</a:t>
            </a:r>
            <a:r>
              <a:rPr lang="en-US" sz="2800" dirty="0" smtClean="0"/>
              <a:t>t help layout elements differently</a:t>
            </a:r>
            <a:r>
              <a:rPr lang="ru-RU" sz="2800" dirty="0" smtClean="0"/>
              <a:t>:</a:t>
            </a:r>
            <a:endParaRPr lang="ru-RU" sz="2800" dirty="0"/>
          </a:p>
          <a:p>
            <a:pPr marL="804863" lvl="1" indent="-457200">
              <a:buFont typeface="Arial" panose="020B0604020202020204" pitchFamily="34" charset="0"/>
              <a:buChar char="•"/>
            </a:pPr>
            <a:r>
              <a:rPr lang="en-US" sz="2000" dirty="0" err="1" smtClean="0"/>
              <a:t>RelativePanel</a:t>
            </a:r>
            <a:endParaRPr lang="en-US" sz="2000" dirty="0" smtClean="0"/>
          </a:p>
          <a:p>
            <a:pPr marL="804863" lvl="1" indent="-457200">
              <a:buFont typeface="Arial" panose="020B0604020202020204" pitchFamily="34" charset="0"/>
              <a:buChar char="•"/>
            </a:pPr>
            <a:r>
              <a:rPr lang="en-US" sz="2000" dirty="0" err="1" smtClean="0"/>
              <a:t>SplitView</a:t>
            </a:r>
            <a:endParaRPr lang="en-US" sz="2000" dirty="0"/>
          </a:p>
          <a:p>
            <a:pPr marL="457200" indent="-457200">
              <a:buFont typeface="Arial" panose="020B0604020202020204" pitchFamily="34" charset="0"/>
              <a:buChar char="•"/>
            </a:pPr>
            <a:r>
              <a:rPr lang="en-US" sz="2800" dirty="0" smtClean="0"/>
              <a:t>Some controls are automatically adjusted</a:t>
            </a:r>
            <a:endParaRPr lang="ru-RU" sz="2800" dirty="0"/>
          </a:p>
          <a:p>
            <a:pPr marL="804863" lvl="1" indent="-457200">
              <a:buFont typeface="Arial" panose="020B0604020202020204" pitchFamily="34" charset="0"/>
              <a:buChar char="•"/>
            </a:pPr>
            <a:r>
              <a:rPr lang="en-US" sz="2000" dirty="0" err="1" smtClean="0"/>
              <a:t>DatePicker</a:t>
            </a:r>
            <a:r>
              <a:rPr lang="en-US" sz="2000" dirty="0" smtClean="0"/>
              <a:t>, Hub Control, …</a:t>
            </a:r>
          </a:p>
          <a:p>
            <a:pPr marL="457200" indent="-457200">
              <a:buFont typeface="Arial" panose="020B0604020202020204" pitchFamily="34" charset="0"/>
              <a:buChar char="•"/>
            </a:pPr>
            <a:r>
              <a:rPr lang="en-US" sz="2800" dirty="0" smtClean="0"/>
              <a:t>Adaptive code lets you take advantage of the specific device family</a:t>
            </a:r>
            <a:endParaRPr lang="ru-RU" sz="100" dirty="0">
              <a:solidFill>
                <a:srgbClr val="333333"/>
              </a:solidFill>
            </a:endParaRPr>
          </a:p>
        </p:txBody>
      </p:sp>
    </p:spTree>
    <p:extLst>
      <p:ext uri="{BB962C8B-B14F-4D97-AF65-F5344CB8AC3E}">
        <p14:creationId xmlns:p14="http://schemas.microsoft.com/office/powerpoint/2010/main" val="32693889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Contact</a:t>
            </a:r>
            <a:endParaRPr lang="ru-RU" dirty="0"/>
          </a:p>
        </p:txBody>
      </p:sp>
      <p:sp>
        <p:nvSpPr>
          <p:cNvPr id="5" name="Объект 4"/>
          <p:cNvSpPr>
            <a:spLocks noGrp="1"/>
          </p:cNvSpPr>
          <p:nvPr>
            <p:ph idx="1"/>
          </p:nvPr>
        </p:nvSpPr>
        <p:spPr/>
        <p:txBody>
          <a:bodyPr/>
          <a:lstStyle/>
          <a:p>
            <a:r>
              <a:rPr lang="en-US" dirty="0" smtClean="0"/>
              <a:t>Dmitry Soshnikov</a:t>
            </a:r>
            <a:endParaRPr lang="ru-RU" dirty="0" smtClean="0"/>
          </a:p>
          <a:p>
            <a:pPr lvl="1"/>
            <a:r>
              <a:rPr lang="en-US" dirty="0" smtClean="0"/>
              <a:t>Microsoft</a:t>
            </a:r>
          </a:p>
          <a:p>
            <a:pPr lvl="1"/>
            <a:r>
              <a:rPr lang="en-US" dirty="0" smtClean="0"/>
              <a:t>dmitryso@microsoft.com &amp; vk.com/</a:t>
            </a:r>
            <a:r>
              <a:rPr lang="en-US" dirty="0" err="1" smtClean="0"/>
              <a:t>shwars</a:t>
            </a:r>
            <a:endParaRPr lang="en-US" dirty="0" smtClean="0"/>
          </a:p>
          <a:p>
            <a:pPr lvl="1"/>
            <a:r>
              <a:rPr lang="en-US" dirty="0" smtClean="0"/>
              <a:t>blogs.msdn.com/</a:t>
            </a:r>
            <a:r>
              <a:rPr lang="en-US" dirty="0" err="1" smtClean="0"/>
              <a:t>sos</a:t>
            </a:r>
            <a:r>
              <a:rPr lang="en-US" dirty="0" smtClean="0"/>
              <a:t> &amp; blog.soshnikov.com</a:t>
            </a:r>
          </a:p>
          <a:p>
            <a:pPr lvl="1"/>
            <a:r>
              <a:rPr lang="en-US" dirty="0" smtClean="0"/>
              <a:t>twitter: @</a:t>
            </a:r>
            <a:r>
              <a:rPr lang="en-US" dirty="0" err="1" smtClean="0"/>
              <a:t>shwars</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15046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Auto-Scaling Algorithm</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000" y="2169000"/>
            <a:ext cx="7886433" cy="3780000"/>
          </a:xfrm>
          <a:prstGeom prst="rect">
            <a:avLst/>
          </a:prstGeom>
        </p:spPr>
      </p:pic>
    </p:spTree>
    <p:extLst>
      <p:ext uri="{BB962C8B-B14F-4D97-AF65-F5344CB8AC3E}">
        <p14:creationId xmlns:p14="http://schemas.microsoft.com/office/powerpoint/2010/main" val="881985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328478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336000" y="1809000"/>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Pixels</a:t>
            </a:r>
            <a:endParaRPr lang="en-US" dirty="0"/>
          </a:p>
        </p:txBody>
      </p:sp>
      <p:grpSp>
        <p:nvGrpSpPr>
          <p:cNvPr id="18" name="Group 17"/>
          <p:cNvGrpSpPr/>
          <p:nvPr/>
        </p:nvGrpSpPr>
        <p:grpSpPr>
          <a:xfrm>
            <a:off x="1792066" y="3156383"/>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err="1" smtClean="0">
                  <a:ln>
                    <a:noFill/>
                  </a:ln>
                  <a:solidFill>
                    <a:schemeClr val="bg1"/>
                  </a:solidFill>
                  <a:effectLst/>
                  <a:uLnTx/>
                  <a:uFillTx/>
                </a:rPr>
                <a:t>Эффектив</a:t>
              </a:r>
              <a:r>
                <a:rPr kumimoji="0" lang="ru-RU" sz="1800" b="0" i="0" u="none" strike="noStrike" kern="0" cap="none" spc="0" normalizeH="0" baseline="0" noProof="0" dirty="0" smtClean="0">
                  <a:ln>
                    <a:noFill/>
                  </a:ln>
                  <a:solidFill>
                    <a:schemeClr val="bg1"/>
                  </a:solidFill>
                  <a:effectLst/>
                  <a:uLnTx/>
                  <a:uFillTx/>
                </a:rPr>
                <a:t>.</a:t>
              </a:r>
              <a:r>
                <a:rPr kumimoji="0" lang="ru-RU" sz="1800" b="0" i="0" u="none" strike="noStrike" kern="0" cap="none" spc="0" normalizeH="0" noProof="0" dirty="0" smtClean="0">
                  <a:ln>
                    <a:noFill/>
                  </a:ln>
                  <a:solidFill>
                    <a:schemeClr val="bg1"/>
                  </a:solidFill>
                  <a:effectLst/>
                  <a:uLnTx/>
                  <a:uFillTx/>
                </a:rPr>
                <a:t> пиксель</a:t>
              </a:r>
              <a:endParaRPr kumimoji="0" lang="en-US" sz="1800" b="0" i="0" u="none" strike="noStrike" kern="0" cap="none" spc="0" normalizeH="0" baseline="0" noProof="0" dirty="0">
                <a:ln>
                  <a:noFill/>
                </a:ln>
                <a:solidFill>
                  <a:schemeClr val="bg1"/>
                </a:solidFill>
                <a:effectLst/>
                <a:uLnTx/>
                <a:uFillTx/>
              </a:endParaRPr>
            </a:p>
          </p:txBody>
        </p:sp>
      </p:grpSp>
      <p:grpSp>
        <p:nvGrpSpPr>
          <p:cNvPr id="17" name="Group 16"/>
          <p:cNvGrpSpPr/>
          <p:nvPr/>
        </p:nvGrpSpPr>
        <p:grpSpPr>
          <a:xfrm>
            <a:off x="539336" y="4083845"/>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smtClean="0">
                  <a:ln>
                    <a:noFill/>
                  </a:ln>
                  <a:solidFill>
                    <a:schemeClr val="bg1"/>
                  </a:solidFill>
                  <a:effectLst/>
                  <a:uLnTx/>
                  <a:uFillTx/>
                </a:rPr>
                <a:t>Физический пиксель</a:t>
              </a:r>
              <a:endParaRPr kumimoji="0" lang="en-US" sz="1800" b="0" i="0" u="none" strike="noStrike" kern="0" cap="none" spc="0" normalizeH="0" baseline="0" noProof="0" dirty="0">
                <a:ln>
                  <a:noFill/>
                </a:ln>
                <a:solidFill>
                  <a:schemeClr val="bg1"/>
                </a:solidFill>
                <a:effectLst/>
                <a:uLnTx/>
                <a:uFillTx/>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62383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Good Design in Advance</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Phone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Tablets and 2 in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Small and Large Laptops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Small and Large Desktop Monitors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TV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5859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Phablet and tablet</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Desktop</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770496" y="4877544"/>
            <a:ext cx="1365503"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Smartphone</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548</a:t>
            </a:r>
            <a:endParaRPr kumimoji="0" lang="en-US" sz="16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720</a:t>
            </a:r>
            <a:endParaRPr kumimoji="0" lang="en-US" sz="14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1024</a:t>
            </a:r>
            <a:endParaRPr kumimoji="0" lang="en-US" sz="14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320</a:t>
            </a:r>
            <a:endParaRPr kumimoji="0" lang="en-US" sz="16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100" normalizeH="0" baseline="0" noProof="0" dirty="0" err="1"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epx</a:t>
            </a:r>
            <a:endParaRPr kumimoji="0" lang="en-US" sz="10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4358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1422242"/>
            <a:ext cx="9859116" cy="1813958"/>
          </a:xfrm>
        </p:spPr>
        <p:txBody>
          <a:bodyPr/>
          <a:lstStyle/>
          <a:p>
            <a:r>
              <a:rPr lang="en-US" dirty="0" smtClean="0"/>
              <a:t>DEMO:</a:t>
            </a:r>
            <a:br>
              <a:rPr lang="en-US" dirty="0" smtClean="0"/>
            </a:br>
            <a:r>
              <a:rPr lang="en-US" dirty="0" smtClean="0"/>
              <a:t>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63672992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Principles of </a:t>
            </a:r>
            <a:br>
              <a:rPr lang="en-US" dirty="0" smtClean="0"/>
            </a:br>
            <a:r>
              <a:rPr lang="en-US" dirty="0" smtClean="0"/>
              <a:t>Adaptive Design</a:t>
            </a:r>
            <a:endParaRPr lang="en-US" dirty="0"/>
          </a:p>
        </p:txBody>
      </p:sp>
      <p:sp>
        <p:nvSpPr>
          <p:cNvPr id="2" name="Подзаголовок 1"/>
          <p:cNvSpPr>
            <a:spLocks noGrp="1"/>
          </p:cNvSpPr>
          <p:nvPr>
            <p:ph type="subTitle" idx="1"/>
          </p:nvPr>
        </p:nvSpPr>
        <p:spPr/>
        <p:txBody>
          <a:bodyPr/>
          <a:lstStyle/>
          <a:p>
            <a:endParaRPr lang="ru-RU"/>
          </a:p>
        </p:txBody>
      </p:sp>
    </p:spTree>
    <p:extLst>
      <p:ext uri="{BB962C8B-B14F-4D97-AF65-F5344CB8AC3E}">
        <p14:creationId xmlns:p14="http://schemas.microsoft.com/office/powerpoint/2010/main" val="17447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3929</TotalTime>
  <Words>2124</Words>
  <Application>Microsoft Office PowerPoint</Application>
  <PresentationFormat>Широкоэкранный</PresentationFormat>
  <Paragraphs>249</Paragraphs>
  <Slides>28</Slides>
  <Notes>14</Notes>
  <HiddenSlides>0</HiddenSlides>
  <MMClips>1</MMClips>
  <ScaleCrop>false</ScaleCrop>
  <HeadingPairs>
    <vt:vector size="6" baseType="variant">
      <vt:variant>
        <vt:lpstr>Использованные шрифты</vt:lpstr>
      </vt:variant>
      <vt:variant>
        <vt:i4>12</vt:i4>
      </vt:variant>
      <vt:variant>
        <vt:lpstr>Тема</vt:lpstr>
      </vt:variant>
      <vt:variant>
        <vt:i4>6</vt:i4>
      </vt:variant>
      <vt:variant>
        <vt:lpstr>Заголовки слайдов</vt:lpstr>
      </vt:variant>
      <vt:variant>
        <vt:i4>28</vt:i4>
      </vt:variant>
    </vt:vector>
  </HeadingPairs>
  <TitlesOfParts>
    <vt:vector size="46" baseType="lpstr">
      <vt:lpstr>Microsoft JhengHei</vt: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1_BUILD CHARCOAL BACKGROUND</vt:lpstr>
      <vt:lpstr>1_MSVID_White_Blue_Accent_16x9_2013_06</vt:lpstr>
      <vt:lpstr>Universal Application Development on Windows Platform for Beginners  Module 4: Adaptive UX</vt:lpstr>
      <vt:lpstr>Презентация PowerPoint</vt:lpstr>
      <vt:lpstr>Auto-Scaling Algorithm</vt:lpstr>
      <vt:lpstr>Презентация PowerPoint</vt:lpstr>
      <vt:lpstr>Effective Pixels</vt:lpstr>
      <vt:lpstr>Planning Good Design in Advance</vt:lpstr>
      <vt:lpstr>Snap Points</vt:lpstr>
      <vt:lpstr>DEMO: Calculator</vt:lpstr>
      <vt:lpstr>Principles of  Adaptive Design</vt:lpstr>
      <vt:lpstr>Main Principles of Adaptive Design</vt:lpstr>
      <vt:lpstr>Adaptive Design</vt:lpstr>
      <vt:lpstr>Visual State Triggers</vt:lpstr>
      <vt:lpstr>DEMO 01: Adaptive Colours</vt:lpstr>
      <vt:lpstr>Container Elements  for Adaptive Design</vt:lpstr>
      <vt:lpstr>RelativePanel</vt:lpstr>
      <vt:lpstr>Alignment with respect to the Panel</vt:lpstr>
      <vt:lpstr>Alignment against the Anchor</vt:lpstr>
      <vt:lpstr>DEMO 02:  Adaptive Weather UX</vt:lpstr>
      <vt:lpstr>SplitView</vt:lpstr>
      <vt:lpstr>Separate XAML Design</vt:lpstr>
      <vt:lpstr>DEMO 03: Different design  for different families</vt:lpstr>
      <vt:lpstr>Adaptive Code: Platform Extensions SDK</vt:lpstr>
      <vt:lpstr>Презентация PowerPoint</vt:lpstr>
      <vt:lpstr>UWP Platform Extensions</vt:lpstr>
      <vt:lpstr>Testing for API at Runtime</vt:lpstr>
      <vt:lpstr>Conclusion</vt:lpstr>
      <vt:lpstr>Contact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134</cp:revision>
  <dcterms:created xsi:type="dcterms:W3CDTF">2013-05-05T18:28:09Z</dcterms:created>
  <dcterms:modified xsi:type="dcterms:W3CDTF">2015-12-06T21:40:44Z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